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514" r:id="rId6"/>
    <p:sldId id="266" r:id="rId7"/>
    <p:sldId id="311" r:id="rId8"/>
    <p:sldId id="518" r:id="rId9"/>
    <p:sldId id="505" r:id="rId10"/>
    <p:sldId id="503" r:id="rId11"/>
    <p:sldId id="504" r:id="rId12"/>
    <p:sldId id="530" r:id="rId13"/>
    <p:sldId id="531" r:id="rId14"/>
    <p:sldId id="532" r:id="rId15"/>
    <p:sldId id="257" r:id="rId16"/>
    <p:sldId id="263" r:id="rId17"/>
    <p:sldId id="264" r:id="rId18"/>
    <p:sldId id="265" r:id="rId19"/>
    <p:sldId id="262" r:id="rId20"/>
    <p:sldId id="261" r:id="rId21"/>
    <p:sldId id="259" r:id="rId22"/>
    <p:sldId id="534" r:id="rId23"/>
    <p:sldId id="535" r:id="rId24"/>
    <p:sldId id="540" r:id="rId25"/>
    <p:sldId id="53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ACBB"/>
    <a:srgbClr val="BA0C2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9" d="100"/>
          <a:sy n="79" d="100"/>
        </p:scale>
        <p:origin x="114" y="18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harl\Dropbox\OA%20Projects\APLU%20SEP%20Stuff\Quant_Field%20Not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9954135887653215"/>
          <c:y val="5.7058517103663831E-2"/>
          <c:w val="0.37683321157020322"/>
          <c:h val="0.90474040632054176"/>
        </c:manualLayout>
      </c:layout>
      <c:barChart>
        <c:barDir val="bar"/>
        <c:grouping val="clustered"/>
        <c:varyColors val="0"/>
        <c:ser>
          <c:idx val="0"/>
          <c:order val="0"/>
          <c:tx>
            <c:strRef>
              <c:f>Visuals!$F$39</c:f>
              <c:strCache>
                <c:ptCount val="1"/>
                <c:pt idx="0">
                  <c:v>Total</c:v>
                </c:pt>
              </c:strCache>
            </c:strRef>
          </c:tx>
          <c:spPr>
            <a:solidFill>
              <a:srgbClr val="A7A8AA"/>
            </a:solidFill>
            <a:ln>
              <a:noFill/>
            </a:ln>
            <a:effectLst/>
          </c:spPr>
          <c:invertIfNegative val="0"/>
          <c:dPt>
            <c:idx val="0"/>
            <c:invertIfNegative val="0"/>
            <c:bubble3D val="0"/>
            <c:spPr>
              <a:solidFill>
                <a:srgbClr val="BA0C2F"/>
              </a:solidFill>
              <a:ln>
                <a:noFill/>
              </a:ln>
              <a:effectLst/>
            </c:spPr>
            <c:extLst>
              <c:ext xmlns:c16="http://schemas.microsoft.com/office/drawing/2014/chart" uri="{C3380CC4-5D6E-409C-BE32-E72D297353CC}">
                <c16:uniqueId val="{00000001-3A40-497D-B423-306F239EF384}"/>
              </c:ext>
            </c:extLst>
          </c:dPt>
          <c:dPt>
            <c:idx val="4"/>
            <c:invertIfNegative val="0"/>
            <c:bubble3D val="0"/>
            <c:spPr>
              <a:solidFill>
                <a:srgbClr val="BA0C2F"/>
              </a:solidFill>
              <a:ln>
                <a:noFill/>
              </a:ln>
              <a:effectLst/>
            </c:spPr>
            <c:extLst>
              <c:ext xmlns:c16="http://schemas.microsoft.com/office/drawing/2014/chart" uri="{C3380CC4-5D6E-409C-BE32-E72D297353CC}">
                <c16:uniqueId val="{00000003-3A40-497D-B423-306F239EF384}"/>
              </c:ext>
            </c:extLst>
          </c:dPt>
          <c:dPt>
            <c:idx val="7"/>
            <c:invertIfNegative val="0"/>
            <c:bubble3D val="0"/>
            <c:spPr>
              <a:solidFill>
                <a:srgbClr val="BA0C2F"/>
              </a:solidFill>
              <a:ln>
                <a:noFill/>
              </a:ln>
              <a:effectLst/>
            </c:spPr>
            <c:extLst>
              <c:ext xmlns:c16="http://schemas.microsoft.com/office/drawing/2014/chart" uri="{C3380CC4-5D6E-409C-BE32-E72D297353CC}">
                <c16:uniqueId val="{00000005-3A40-497D-B423-306F239EF384}"/>
              </c:ext>
            </c:extLst>
          </c:dPt>
          <c:dPt>
            <c:idx val="9"/>
            <c:invertIfNegative val="0"/>
            <c:bubble3D val="0"/>
            <c:spPr>
              <a:solidFill>
                <a:srgbClr val="BA0C2F"/>
              </a:solidFill>
              <a:ln>
                <a:noFill/>
              </a:ln>
              <a:effectLst/>
            </c:spPr>
            <c:extLst>
              <c:ext xmlns:c16="http://schemas.microsoft.com/office/drawing/2014/chart" uri="{C3380CC4-5D6E-409C-BE32-E72D297353CC}">
                <c16:uniqueId val="{00000007-3A40-497D-B423-306F239EF38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Visuals!$A$40:$B$51</c:f>
              <c:multiLvlStrCache>
                <c:ptCount val="12"/>
                <c:lvl>
                  <c:pt idx="0">
                    <c:v>Syllabus Revisions</c:v>
                  </c:pt>
                  <c:pt idx="1">
                    <c:v>Rebranding Walk-in Hours</c:v>
                  </c:pt>
                  <c:pt idx="2">
                    <c:v>Ice-Breakers &amp; Welcome Messaging</c:v>
                  </c:pt>
                  <c:pt idx="3">
                    <c:v>Co-Pilot Ascend</c:v>
                  </c:pt>
                  <c:pt idx="4">
                    <c:v>Use Wise Feedback</c:v>
                  </c:pt>
                  <c:pt idx="5">
                    <c:v>Give major assignment &amp; grade within first 4 weeks</c:v>
                  </c:pt>
                  <c:pt idx="6">
                    <c:v>Use UNM Early Alert System</c:v>
                  </c:pt>
                  <c:pt idx="7">
                    <c:v>Exam Wrappers</c:v>
                  </c:pt>
                  <c:pt idx="8">
                    <c:v>Provide Resources to support growth mindset &amp; self efficacy</c:v>
                  </c:pt>
                  <c:pt idx="9">
                    <c:v>Use diverse images, examples, &amp; stories</c:v>
                  </c:pt>
                  <c:pt idx="10">
                    <c:v>Incorporate best practices for remote learning in courses</c:v>
                  </c:pt>
                  <c:pt idx="11">
                    <c:v>Inventory physical &amp; virtual environments</c:v>
                  </c:pt>
                </c:lvl>
                <c:lvl>
                  <c:pt idx="0">
                    <c:v>Setting the Classroom Climate</c:v>
                  </c:pt>
                  <c:pt idx="4">
                    <c:v>Inclusive Assessment &amp; Grading Practices</c:v>
                  </c:pt>
                  <c:pt idx="7">
                    <c:v>Growth Mindset &amp; Learning to Learn</c:v>
                  </c:pt>
                  <c:pt idx="9">
                    <c:v>Virtual Environments</c:v>
                  </c:pt>
                </c:lvl>
              </c:multiLvlStrCache>
            </c:multiLvlStrRef>
          </c:cat>
          <c:val>
            <c:numRef>
              <c:f>Visuals!$F$40:$F$51</c:f>
              <c:numCache>
                <c:formatCode>General</c:formatCode>
                <c:ptCount val="12"/>
                <c:pt idx="0">
                  <c:v>25</c:v>
                </c:pt>
                <c:pt idx="1">
                  <c:v>11</c:v>
                </c:pt>
                <c:pt idx="2">
                  <c:v>10</c:v>
                </c:pt>
                <c:pt idx="3">
                  <c:v>4</c:v>
                </c:pt>
                <c:pt idx="4">
                  <c:v>8</c:v>
                </c:pt>
                <c:pt idx="5">
                  <c:v>7</c:v>
                </c:pt>
                <c:pt idx="6">
                  <c:v>4</c:v>
                </c:pt>
                <c:pt idx="7">
                  <c:v>10</c:v>
                </c:pt>
                <c:pt idx="8">
                  <c:v>5</c:v>
                </c:pt>
                <c:pt idx="9">
                  <c:v>8</c:v>
                </c:pt>
                <c:pt idx="10">
                  <c:v>4</c:v>
                </c:pt>
                <c:pt idx="11">
                  <c:v>3</c:v>
                </c:pt>
              </c:numCache>
            </c:numRef>
          </c:val>
          <c:extLst>
            <c:ext xmlns:c16="http://schemas.microsoft.com/office/drawing/2014/chart" uri="{C3380CC4-5D6E-409C-BE32-E72D297353CC}">
              <c16:uniqueId val="{00000008-3A40-497D-B423-306F239EF384}"/>
            </c:ext>
          </c:extLst>
        </c:ser>
        <c:dLbls>
          <c:showLegendKey val="0"/>
          <c:showVal val="0"/>
          <c:showCatName val="0"/>
          <c:showSerName val="0"/>
          <c:showPercent val="0"/>
          <c:showBubbleSize val="0"/>
        </c:dLbls>
        <c:gapWidth val="182"/>
        <c:axId val="639755336"/>
        <c:axId val="639762224"/>
      </c:barChart>
      <c:catAx>
        <c:axId val="6397553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39762224"/>
        <c:crosses val="autoZero"/>
        <c:auto val="1"/>
        <c:lblAlgn val="ctr"/>
        <c:lblOffset val="100"/>
        <c:noMultiLvlLbl val="0"/>
      </c:catAx>
      <c:valAx>
        <c:axId val="639762224"/>
        <c:scaling>
          <c:orientation val="minMax"/>
        </c:scaling>
        <c:delete val="1"/>
        <c:axPos val="t"/>
        <c:numFmt formatCode="General" sourceLinked="1"/>
        <c:majorTickMark val="none"/>
        <c:minorTickMark val="none"/>
        <c:tickLblPos val="nextTo"/>
        <c:crossAx val="639755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89149-11FD-43B8-95B8-79EA8B41B08C}" type="datetimeFigureOut">
              <a:rPr lang="en-US" smtClean="0"/>
              <a:t>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9837B9-E691-443A-B98F-6A23C14FE898}" type="slidenum">
              <a:rPr lang="en-US" smtClean="0"/>
              <a:t>‹#›</a:t>
            </a:fld>
            <a:endParaRPr lang="en-US"/>
          </a:p>
        </p:txBody>
      </p:sp>
    </p:spTree>
    <p:extLst>
      <p:ext uri="{BB962C8B-B14F-4D97-AF65-F5344CB8AC3E}">
        <p14:creationId xmlns:p14="http://schemas.microsoft.com/office/powerpoint/2010/main" val="1251761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results of the APLU-Student Experience Survey at UNM on feelings of belonging. The most significant differentials are around generation in college, degree of financial stress and transfer status.</a:t>
            </a:r>
          </a:p>
        </p:txBody>
      </p:sp>
      <p:sp>
        <p:nvSpPr>
          <p:cNvPr id="4" name="Slide Number Placeholder 3"/>
          <p:cNvSpPr>
            <a:spLocks noGrp="1"/>
          </p:cNvSpPr>
          <p:nvPr>
            <p:ph type="sldNum" sz="quarter" idx="5"/>
          </p:nvPr>
        </p:nvSpPr>
        <p:spPr/>
        <p:txBody>
          <a:bodyPr/>
          <a:lstStyle/>
          <a:p>
            <a:fld id="{5667FC9A-FF6E-874A-A028-74B8C68C690B}" type="slidenum">
              <a:rPr lang="en-US" smtClean="0"/>
              <a:t>3</a:t>
            </a:fld>
            <a:endParaRPr lang="en-US"/>
          </a:p>
        </p:txBody>
      </p:sp>
    </p:spTree>
    <p:extLst>
      <p:ext uri="{BB962C8B-B14F-4D97-AF65-F5344CB8AC3E}">
        <p14:creationId xmlns:p14="http://schemas.microsoft.com/office/powerpoint/2010/main" val="544449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2877D4B-1BC7-214B-9FD5-6FC645121EF4}" type="slidenum">
              <a:rPr lang="en-US" smtClean="0"/>
              <a:t>4</a:t>
            </a:fld>
            <a:endParaRPr lang="en-US"/>
          </a:p>
        </p:txBody>
      </p:sp>
    </p:spTree>
    <p:extLst>
      <p:ext uri="{BB962C8B-B14F-4D97-AF65-F5344CB8AC3E}">
        <p14:creationId xmlns:p14="http://schemas.microsoft.com/office/powerpoint/2010/main" val="151529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aseline="0" dirty="0"/>
              <a:t>Students from structurally disadvantaged groups come to campus knowing they will </a:t>
            </a:r>
            <a:r>
              <a:rPr lang="en-CA" sz="1200" dirty="0"/>
              <a:t>face underrepresentation, negative cultural stereotypes about their abilities, and other barriers.</a:t>
            </a:r>
          </a:p>
          <a:p>
            <a:endParaRPr lang="en-CA" sz="1200" dirty="0"/>
          </a:p>
          <a:p>
            <a:r>
              <a:rPr lang="en-CA" baseline="0" dirty="0"/>
              <a:t>So they are paying particular attention to signals whether the institution, their professors, and the other students do see they, or people like them, as belonging on campus, and that they, or people like them can succeed there. </a:t>
            </a:r>
          </a:p>
          <a:p>
            <a:endParaRPr lang="en-CA" baseline="0" dirty="0"/>
          </a:p>
          <a:p>
            <a:r>
              <a:rPr lang="en-CA" baseline="0" dirty="0"/>
              <a:t>When they run into challenges, like struggles with difficult course material or feeling intimidated by professors, it is understandable that they could take that as a sign that they don’t belong or can’t succeed.</a:t>
            </a:r>
          </a:p>
          <a:p>
            <a:endParaRPr lang="en-CA" baseline="0" dirty="0"/>
          </a:p>
          <a:p>
            <a:r>
              <a:rPr lang="en-CA" baseline="0" dirty="0"/>
              <a:t>SEP learning partners have dozens of field and lab studies showing that once students draw this conclusion, it can lead them to disengage academically (e.g. not going to professors’ office hours, not asking questions in class) and socially (e.g. not joining extracurriculars or study groups), as well as affecting their academic performance and retention. This process does contribute to some of the disparities in academic outcomes we see between groups, and addressing these processes has been shown to help reduce disparities. </a:t>
            </a:r>
          </a:p>
          <a:p>
            <a:endParaRPr lang="en-CA" dirty="0"/>
          </a:p>
        </p:txBody>
      </p:sp>
      <p:sp>
        <p:nvSpPr>
          <p:cNvPr id="4" name="Slide Number Placeholder 3"/>
          <p:cNvSpPr>
            <a:spLocks noGrp="1"/>
          </p:cNvSpPr>
          <p:nvPr>
            <p:ph type="sldNum" sz="quarter" idx="10"/>
          </p:nvPr>
        </p:nvSpPr>
        <p:spPr/>
        <p:txBody>
          <a:bodyPr/>
          <a:lstStyle/>
          <a:p>
            <a:fld id="{42877D4B-1BC7-214B-9FD5-6FC645121EF4}" type="slidenum">
              <a:rPr lang="en-US" smtClean="0"/>
              <a:t>5</a:t>
            </a:fld>
            <a:endParaRPr lang="en-US"/>
          </a:p>
        </p:txBody>
      </p:sp>
    </p:spTree>
    <p:extLst>
      <p:ext uri="{BB962C8B-B14F-4D97-AF65-F5344CB8AC3E}">
        <p14:creationId xmlns:p14="http://schemas.microsoft.com/office/powerpoint/2010/main" val="1376537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589214d4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Speaker notes – same as slide. </a:t>
            </a:r>
            <a:endParaRPr dirty="0"/>
          </a:p>
        </p:txBody>
      </p:sp>
      <p:sp>
        <p:nvSpPr>
          <p:cNvPr id="301" name="Google Shape;301;g589214d44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7990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589214d4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Speaker notes – same as slide</a:t>
            </a:r>
            <a:endParaRPr dirty="0"/>
          </a:p>
        </p:txBody>
      </p:sp>
      <p:sp>
        <p:nvSpPr>
          <p:cNvPr id="301" name="Google Shape;301;g589214d44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711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589214d4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Speaker notes – same as slide</a:t>
            </a:r>
            <a:endParaRPr dirty="0"/>
          </a:p>
        </p:txBody>
      </p:sp>
      <p:sp>
        <p:nvSpPr>
          <p:cNvPr id="301" name="Google Shape;301;g589214d44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5341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69C0F-042B-4A92-AAE0-6E51956F63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713006-2F4A-4AEE-8BBC-17382E9555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B42032-CD6B-435E-B878-AAD6113AFCBF}"/>
              </a:ext>
            </a:extLst>
          </p:cNvPr>
          <p:cNvSpPr>
            <a:spLocks noGrp="1"/>
          </p:cNvSpPr>
          <p:nvPr>
            <p:ph type="dt" sz="half" idx="10"/>
          </p:nvPr>
        </p:nvSpPr>
        <p:spPr/>
        <p:txBody>
          <a:bodyPr/>
          <a:lstStyle/>
          <a:p>
            <a:fld id="{16886181-F197-43AD-AE33-B32CE6C74838}" type="datetimeFigureOut">
              <a:rPr lang="en-US" smtClean="0"/>
              <a:t>1/12/2021</a:t>
            </a:fld>
            <a:endParaRPr lang="en-US"/>
          </a:p>
        </p:txBody>
      </p:sp>
      <p:sp>
        <p:nvSpPr>
          <p:cNvPr id="5" name="Footer Placeholder 4">
            <a:extLst>
              <a:ext uri="{FF2B5EF4-FFF2-40B4-BE49-F238E27FC236}">
                <a16:creationId xmlns:a16="http://schemas.microsoft.com/office/drawing/2014/main" id="{E27609BA-B2EC-43CE-9A2B-23C973802B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75C333-CFD5-428A-8B29-673864AAF63C}"/>
              </a:ext>
            </a:extLst>
          </p:cNvPr>
          <p:cNvSpPr>
            <a:spLocks noGrp="1"/>
          </p:cNvSpPr>
          <p:nvPr>
            <p:ph type="sldNum" sz="quarter" idx="12"/>
          </p:nvPr>
        </p:nvSpPr>
        <p:spPr/>
        <p:txBody>
          <a:bodyPr/>
          <a:lstStyle/>
          <a:p>
            <a:fld id="{A8377F1F-E074-4F16-98D3-457C3B3578B3}" type="slidenum">
              <a:rPr lang="en-US" smtClean="0"/>
              <a:t>‹#›</a:t>
            </a:fld>
            <a:endParaRPr lang="en-US"/>
          </a:p>
        </p:txBody>
      </p:sp>
    </p:spTree>
    <p:extLst>
      <p:ext uri="{BB962C8B-B14F-4D97-AF65-F5344CB8AC3E}">
        <p14:creationId xmlns:p14="http://schemas.microsoft.com/office/powerpoint/2010/main" val="185944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D7872-ADBB-4F30-B06B-876E1F9427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F4D22C-92B0-43F8-A67B-D3F3D33991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DBB420-0BD0-416E-A4DB-EB0FB25FB292}"/>
              </a:ext>
            </a:extLst>
          </p:cNvPr>
          <p:cNvSpPr>
            <a:spLocks noGrp="1"/>
          </p:cNvSpPr>
          <p:nvPr>
            <p:ph type="dt" sz="half" idx="10"/>
          </p:nvPr>
        </p:nvSpPr>
        <p:spPr/>
        <p:txBody>
          <a:bodyPr/>
          <a:lstStyle/>
          <a:p>
            <a:fld id="{16886181-F197-43AD-AE33-B32CE6C74838}" type="datetimeFigureOut">
              <a:rPr lang="en-US" smtClean="0"/>
              <a:t>1/12/2021</a:t>
            </a:fld>
            <a:endParaRPr lang="en-US"/>
          </a:p>
        </p:txBody>
      </p:sp>
      <p:sp>
        <p:nvSpPr>
          <p:cNvPr id="5" name="Footer Placeholder 4">
            <a:extLst>
              <a:ext uri="{FF2B5EF4-FFF2-40B4-BE49-F238E27FC236}">
                <a16:creationId xmlns:a16="http://schemas.microsoft.com/office/drawing/2014/main" id="{95B7D4B9-048F-48AB-8F68-74921DF60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60582-D3D8-4DCD-B1E6-0670791F3EB0}"/>
              </a:ext>
            </a:extLst>
          </p:cNvPr>
          <p:cNvSpPr>
            <a:spLocks noGrp="1"/>
          </p:cNvSpPr>
          <p:nvPr>
            <p:ph type="sldNum" sz="quarter" idx="12"/>
          </p:nvPr>
        </p:nvSpPr>
        <p:spPr/>
        <p:txBody>
          <a:bodyPr/>
          <a:lstStyle/>
          <a:p>
            <a:fld id="{A8377F1F-E074-4F16-98D3-457C3B3578B3}" type="slidenum">
              <a:rPr lang="en-US" smtClean="0"/>
              <a:t>‹#›</a:t>
            </a:fld>
            <a:endParaRPr lang="en-US"/>
          </a:p>
        </p:txBody>
      </p:sp>
    </p:spTree>
    <p:extLst>
      <p:ext uri="{BB962C8B-B14F-4D97-AF65-F5344CB8AC3E}">
        <p14:creationId xmlns:p14="http://schemas.microsoft.com/office/powerpoint/2010/main" val="2033179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C2B8DA-8405-4D24-B435-F4E4699D2C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957742-885A-4C55-AB3A-940D162A0F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C45FBF-82B4-4B25-9FC4-9193E16D2566}"/>
              </a:ext>
            </a:extLst>
          </p:cNvPr>
          <p:cNvSpPr>
            <a:spLocks noGrp="1"/>
          </p:cNvSpPr>
          <p:nvPr>
            <p:ph type="dt" sz="half" idx="10"/>
          </p:nvPr>
        </p:nvSpPr>
        <p:spPr/>
        <p:txBody>
          <a:bodyPr/>
          <a:lstStyle/>
          <a:p>
            <a:fld id="{16886181-F197-43AD-AE33-B32CE6C74838}" type="datetimeFigureOut">
              <a:rPr lang="en-US" smtClean="0"/>
              <a:t>1/12/2021</a:t>
            </a:fld>
            <a:endParaRPr lang="en-US"/>
          </a:p>
        </p:txBody>
      </p:sp>
      <p:sp>
        <p:nvSpPr>
          <p:cNvPr id="5" name="Footer Placeholder 4">
            <a:extLst>
              <a:ext uri="{FF2B5EF4-FFF2-40B4-BE49-F238E27FC236}">
                <a16:creationId xmlns:a16="http://schemas.microsoft.com/office/drawing/2014/main" id="{E3372C11-5020-4769-BD4E-5BF96D886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9FC3DD-31C9-4459-B241-ED38F53C0F3D}"/>
              </a:ext>
            </a:extLst>
          </p:cNvPr>
          <p:cNvSpPr>
            <a:spLocks noGrp="1"/>
          </p:cNvSpPr>
          <p:nvPr>
            <p:ph type="sldNum" sz="quarter" idx="12"/>
          </p:nvPr>
        </p:nvSpPr>
        <p:spPr/>
        <p:txBody>
          <a:bodyPr/>
          <a:lstStyle/>
          <a:p>
            <a:fld id="{A8377F1F-E074-4F16-98D3-457C3B3578B3}" type="slidenum">
              <a:rPr lang="en-US" smtClean="0"/>
              <a:t>‹#›</a:t>
            </a:fld>
            <a:endParaRPr lang="en-US"/>
          </a:p>
        </p:txBody>
      </p:sp>
    </p:spTree>
    <p:extLst>
      <p:ext uri="{BB962C8B-B14F-4D97-AF65-F5344CB8AC3E}">
        <p14:creationId xmlns:p14="http://schemas.microsoft.com/office/powerpoint/2010/main" val="2088250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18" name="Title"/>
          <p:cNvSpPr txBox="1">
            <a:spLocks noGrp="1"/>
          </p:cNvSpPr>
          <p:nvPr>
            <p:ph type="title" hasCustomPrompt="1"/>
          </p:nvPr>
        </p:nvSpPr>
        <p:spPr>
          <a:xfrm>
            <a:off x="685798" y="1686597"/>
            <a:ext cx="6310088" cy="590932"/>
          </a:xfrm>
          <a:prstGeom prst="rect">
            <a:avLst/>
          </a:prstGeom>
        </p:spPr>
        <p:txBody>
          <a:bodyPr/>
          <a:lstStyle>
            <a:lvl1pPr>
              <a:defRPr sz="3600" b="1">
                <a:solidFill>
                  <a:schemeClr val="accent5"/>
                </a:solidFill>
                <a:latin typeface="+mn-lt"/>
                <a:ea typeface="+mn-ea"/>
                <a:cs typeface="+mn-cs"/>
                <a:sym typeface="Calibri"/>
              </a:defRPr>
            </a:lvl1pPr>
          </a:lstStyle>
          <a:p>
            <a:r>
              <a:t>Title</a:t>
            </a:r>
          </a:p>
        </p:txBody>
      </p:sp>
      <p:pic>
        <p:nvPicPr>
          <p:cNvPr id="19" name="Picture 5" descr="Picture 5"/>
          <p:cNvPicPr>
            <a:picLocks noChangeAspect="1"/>
          </p:cNvPicPr>
          <p:nvPr/>
        </p:nvPicPr>
        <p:blipFill>
          <a:blip r:embed="rId2"/>
          <a:stretch>
            <a:fillRect/>
          </a:stretch>
        </p:blipFill>
        <p:spPr>
          <a:xfrm>
            <a:off x="685800" y="685800"/>
            <a:ext cx="965522" cy="416930"/>
          </a:xfrm>
          <a:prstGeom prst="rect">
            <a:avLst/>
          </a:prstGeom>
          <a:ln w="12700">
            <a:miter lim="400000"/>
          </a:ln>
        </p:spPr>
      </p:pic>
      <p:sp>
        <p:nvSpPr>
          <p:cNvPr id="20" name="Body Level One…"/>
          <p:cNvSpPr txBox="1">
            <a:spLocks noGrp="1"/>
          </p:cNvSpPr>
          <p:nvPr>
            <p:ph type="body" sz="half" idx="1"/>
          </p:nvPr>
        </p:nvSpPr>
        <p:spPr>
          <a:xfrm>
            <a:off x="685800" y="2277528"/>
            <a:ext cx="6310087" cy="3695854"/>
          </a:xfrm>
          <a:prstGeom prst="rect">
            <a:avLst/>
          </a:prstGeom>
        </p:spPr>
        <p:txBody>
          <a:bodyPr/>
          <a:lstStyle>
            <a:lvl1pPr marL="0" indent="0">
              <a:buSzTx/>
              <a:buFontTx/>
              <a:buNone/>
              <a:defRPr sz="1800">
                <a:solidFill>
                  <a:srgbClr val="44546A"/>
                </a:solidFill>
              </a:defRPr>
            </a:lvl1pPr>
            <a:lvl2pPr marL="628650" indent="-171450">
              <a:buFontTx/>
              <a:defRPr sz="1800">
                <a:solidFill>
                  <a:srgbClr val="44546A"/>
                </a:solidFill>
              </a:defRPr>
            </a:lvl2pPr>
            <a:lvl3pPr marL="1120139" indent="-205739">
              <a:buFontTx/>
              <a:defRPr sz="1800">
                <a:solidFill>
                  <a:srgbClr val="44546A"/>
                </a:solidFill>
              </a:defRPr>
            </a:lvl3pPr>
            <a:lvl4pPr marL="1600200" indent="-228600">
              <a:buFontTx/>
              <a:defRPr sz="1800">
                <a:solidFill>
                  <a:srgbClr val="44546A"/>
                </a:solidFill>
              </a:defRPr>
            </a:lvl4pPr>
            <a:lvl5pPr marL="2057400" indent="-228600">
              <a:buFontTx/>
              <a:defRPr sz="1800">
                <a:solidFill>
                  <a:srgbClr val="44546A"/>
                </a:solidFill>
              </a:defRPr>
            </a:lvl5pPr>
          </a:lstStyle>
          <a:p>
            <a:r>
              <a:t>Body Level One</a:t>
            </a:r>
          </a:p>
          <a:p>
            <a:pPr lvl="1"/>
            <a:r>
              <a:t>Body Level Two</a:t>
            </a:r>
          </a:p>
          <a:p>
            <a:pPr lvl="2"/>
            <a:r>
              <a:t>Body Level Three</a:t>
            </a:r>
          </a:p>
          <a:p>
            <a:pPr lvl="3"/>
            <a:r>
              <a:t>Body Level Four</a:t>
            </a:r>
          </a:p>
          <a:p>
            <a:pPr lvl="4"/>
            <a:r>
              <a:t>Body Level Five</a:t>
            </a:r>
          </a:p>
        </p:txBody>
      </p:sp>
      <p:sp>
        <p:nvSpPr>
          <p:cNvPr id="21" name="Picture Placeholder 13"/>
          <p:cNvSpPr>
            <a:spLocks noGrp="1"/>
          </p:cNvSpPr>
          <p:nvPr>
            <p:ph type="pic" idx="21"/>
          </p:nvPr>
        </p:nvSpPr>
        <p:spPr>
          <a:xfrm>
            <a:off x="7150100" y="0"/>
            <a:ext cx="5041900" cy="6858000"/>
          </a:xfrm>
          <a:prstGeom prst="rect">
            <a:avLst/>
          </a:prstGeom>
        </p:spPr>
        <p:txBody>
          <a:bodyPr lIns="91439" rIns="91439">
            <a:noAutofit/>
          </a:bodyPr>
          <a:lstStyle/>
          <a:p>
            <a:endParaRP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2938195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223F-F5FB-0947-B4BC-EA41C87C81D5}"/>
              </a:ext>
            </a:extLst>
          </p:cNvPr>
          <p:cNvSpPr>
            <a:spLocks noGrp="1"/>
          </p:cNvSpPr>
          <p:nvPr>
            <p:ph type="title" hasCustomPrompt="1"/>
          </p:nvPr>
        </p:nvSpPr>
        <p:spPr>
          <a:xfrm>
            <a:off x="685799" y="1686597"/>
            <a:ext cx="6310087" cy="590931"/>
          </a:xfrm>
        </p:spPr>
        <p:txBody>
          <a:bodyPr>
            <a:spAutoFit/>
          </a:bodyPr>
          <a:lstStyle>
            <a:lvl1pPr>
              <a:defRPr sz="3600" b="1">
                <a:solidFill>
                  <a:schemeClr val="accent5"/>
                </a:solidFill>
                <a:latin typeface="+mn-lt"/>
              </a:defRPr>
            </a:lvl1pPr>
          </a:lstStyle>
          <a:p>
            <a:r>
              <a:rPr lang="en-US" dirty="0"/>
              <a:t>Title</a:t>
            </a:r>
          </a:p>
        </p:txBody>
      </p:sp>
      <p:pic>
        <p:nvPicPr>
          <p:cNvPr id="6" name="Picture 5">
            <a:extLst>
              <a:ext uri="{FF2B5EF4-FFF2-40B4-BE49-F238E27FC236}">
                <a16:creationId xmlns:a16="http://schemas.microsoft.com/office/drawing/2014/main" id="{A6B03E13-4B77-0547-A518-54D7AA62B1D0}"/>
              </a:ext>
            </a:extLst>
          </p:cNvPr>
          <p:cNvPicPr>
            <a:picLocks noChangeAspect="1"/>
          </p:cNvPicPr>
          <p:nvPr userDrawn="1"/>
        </p:nvPicPr>
        <p:blipFill>
          <a:blip r:embed="rId2"/>
          <a:stretch>
            <a:fillRect/>
          </a:stretch>
        </p:blipFill>
        <p:spPr>
          <a:xfrm>
            <a:off x="685800" y="685800"/>
            <a:ext cx="965522" cy="416930"/>
          </a:xfrm>
          <a:prstGeom prst="rect">
            <a:avLst/>
          </a:prstGeom>
        </p:spPr>
      </p:pic>
      <p:sp>
        <p:nvSpPr>
          <p:cNvPr id="8" name="Text Placeholder 7">
            <a:extLst>
              <a:ext uri="{FF2B5EF4-FFF2-40B4-BE49-F238E27FC236}">
                <a16:creationId xmlns:a16="http://schemas.microsoft.com/office/drawing/2014/main" id="{A7366FA1-79E6-FA42-89FD-207E14A0A04A}"/>
              </a:ext>
            </a:extLst>
          </p:cNvPr>
          <p:cNvSpPr>
            <a:spLocks noGrp="1"/>
          </p:cNvSpPr>
          <p:nvPr>
            <p:ph type="body" sz="quarter" idx="10"/>
          </p:nvPr>
        </p:nvSpPr>
        <p:spPr>
          <a:xfrm>
            <a:off x="685800" y="2277528"/>
            <a:ext cx="6310087" cy="3695854"/>
          </a:xfrm>
        </p:spPr>
        <p:txBody>
          <a:bodyPr>
            <a:normAutofit/>
          </a:bodyPr>
          <a:lstStyle>
            <a:lvl1pPr marL="0" indent="0">
              <a:buNone/>
              <a:defRPr sz="18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14" name="Picture Placeholder 13">
            <a:extLst>
              <a:ext uri="{FF2B5EF4-FFF2-40B4-BE49-F238E27FC236}">
                <a16:creationId xmlns:a16="http://schemas.microsoft.com/office/drawing/2014/main" id="{59E4BB6D-B5A4-D244-B8A4-7DFD6181ACD6}"/>
              </a:ext>
            </a:extLst>
          </p:cNvPr>
          <p:cNvSpPr>
            <a:spLocks noGrp="1"/>
          </p:cNvSpPr>
          <p:nvPr>
            <p:ph type="pic" sz="quarter" idx="11" hasCustomPrompt="1"/>
          </p:nvPr>
        </p:nvSpPr>
        <p:spPr>
          <a:xfrm>
            <a:off x="7150100" y="0"/>
            <a:ext cx="5041900" cy="6858000"/>
          </a:xfrm>
          <a:solidFill>
            <a:schemeClr val="bg2"/>
          </a:solidFill>
        </p:spPr>
        <p:txBody>
          <a:bodyPr/>
          <a:lstStyle>
            <a:lvl1pPr marL="0" indent="0">
              <a:buNone/>
              <a:defRPr>
                <a:solidFill>
                  <a:schemeClr val="bg1"/>
                </a:solidFill>
              </a:defRPr>
            </a:lvl1pPr>
          </a:lstStyle>
          <a:p>
            <a:r>
              <a:rPr lang="en-US" dirty="0"/>
              <a:t>PHOTO PLACEHOLDER</a:t>
            </a:r>
          </a:p>
        </p:txBody>
      </p:sp>
    </p:spTree>
    <p:extLst>
      <p:ext uri="{BB962C8B-B14F-4D97-AF65-F5344CB8AC3E}">
        <p14:creationId xmlns:p14="http://schemas.microsoft.com/office/powerpoint/2010/main" val="8518458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2">
          <p15:clr>
            <a:srgbClr val="FBAE40"/>
          </p15:clr>
        </p15:guide>
        <p15:guide id="4" pos="7248">
          <p15:clr>
            <a:srgbClr val="FBAE40"/>
          </p15:clr>
        </p15:guide>
        <p15:guide id="5" orient="horz" pos="432">
          <p15:clr>
            <a:srgbClr val="FBAE40"/>
          </p15:clr>
        </p15:guide>
        <p15:guide id="6" orient="horz" pos="38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268BE-C83E-4D2C-983D-C285DD7CE2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6D796D-FD6F-4820-B52B-4B6C2CA1B5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153BC9-81B0-4F80-AFD4-27F6E7605236}"/>
              </a:ext>
            </a:extLst>
          </p:cNvPr>
          <p:cNvSpPr>
            <a:spLocks noGrp="1"/>
          </p:cNvSpPr>
          <p:nvPr>
            <p:ph type="dt" sz="half" idx="10"/>
          </p:nvPr>
        </p:nvSpPr>
        <p:spPr/>
        <p:txBody>
          <a:bodyPr/>
          <a:lstStyle/>
          <a:p>
            <a:fld id="{16886181-F197-43AD-AE33-B32CE6C74838}" type="datetimeFigureOut">
              <a:rPr lang="en-US" smtClean="0"/>
              <a:t>1/12/2021</a:t>
            </a:fld>
            <a:endParaRPr lang="en-US"/>
          </a:p>
        </p:txBody>
      </p:sp>
      <p:sp>
        <p:nvSpPr>
          <p:cNvPr id="5" name="Footer Placeholder 4">
            <a:extLst>
              <a:ext uri="{FF2B5EF4-FFF2-40B4-BE49-F238E27FC236}">
                <a16:creationId xmlns:a16="http://schemas.microsoft.com/office/drawing/2014/main" id="{979E0179-2993-4B21-891E-419C9CB97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47F61D-B19B-43EE-BD3D-C38919FA89A5}"/>
              </a:ext>
            </a:extLst>
          </p:cNvPr>
          <p:cNvSpPr>
            <a:spLocks noGrp="1"/>
          </p:cNvSpPr>
          <p:nvPr>
            <p:ph type="sldNum" sz="quarter" idx="12"/>
          </p:nvPr>
        </p:nvSpPr>
        <p:spPr/>
        <p:txBody>
          <a:bodyPr/>
          <a:lstStyle/>
          <a:p>
            <a:fld id="{A8377F1F-E074-4F16-98D3-457C3B3578B3}" type="slidenum">
              <a:rPr lang="en-US" smtClean="0"/>
              <a:t>‹#›</a:t>
            </a:fld>
            <a:endParaRPr lang="en-US"/>
          </a:p>
        </p:txBody>
      </p:sp>
    </p:spTree>
    <p:extLst>
      <p:ext uri="{BB962C8B-B14F-4D97-AF65-F5344CB8AC3E}">
        <p14:creationId xmlns:p14="http://schemas.microsoft.com/office/powerpoint/2010/main" val="3408934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79BB0-7EE7-46C5-AA69-C154CA42DC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B5B152-5349-4884-8781-436E5DE01D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CD9D4C-5BD0-4DAE-9B49-8843CBB6CBAA}"/>
              </a:ext>
            </a:extLst>
          </p:cNvPr>
          <p:cNvSpPr>
            <a:spLocks noGrp="1"/>
          </p:cNvSpPr>
          <p:nvPr>
            <p:ph type="dt" sz="half" idx="10"/>
          </p:nvPr>
        </p:nvSpPr>
        <p:spPr/>
        <p:txBody>
          <a:bodyPr/>
          <a:lstStyle/>
          <a:p>
            <a:fld id="{16886181-F197-43AD-AE33-B32CE6C74838}" type="datetimeFigureOut">
              <a:rPr lang="en-US" smtClean="0"/>
              <a:t>1/12/2021</a:t>
            </a:fld>
            <a:endParaRPr lang="en-US"/>
          </a:p>
        </p:txBody>
      </p:sp>
      <p:sp>
        <p:nvSpPr>
          <p:cNvPr id="5" name="Footer Placeholder 4">
            <a:extLst>
              <a:ext uri="{FF2B5EF4-FFF2-40B4-BE49-F238E27FC236}">
                <a16:creationId xmlns:a16="http://schemas.microsoft.com/office/drawing/2014/main" id="{D2C3DB9D-12E5-44B0-A7F5-1F3436E87B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800170-CD00-4BDB-8B4D-D5E88CF423D3}"/>
              </a:ext>
            </a:extLst>
          </p:cNvPr>
          <p:cNvSpPr>
            <a:spLocks noGrp="1"/>
          </p:cNvSpPr>
          <p:nvPr>
            <p:ph type="sldNum" sz="quarter" idx="12"/>
          </p:nvPr>
        </p:nvSpPr>
        <p:spPr/>
        <p:txBody>
          <a:bodyPr/>
          <a:lstStyle/>
          <a:p>
            <a:fld id="{A8377F1F-E074-4F16-98D3-457C3B3578B3}" type="slidenum">
              <a:rPr lang="en-US" smtClean="0"/>
              <a:t>‹#›</a:t>
            </a:fld>
            <a:endParaRPr lang="en-US"/>
          </a:p>
        </p:txBody>
      </p:sp>
    </p:spTree>
    <p:extLst>
      <p:ext uri="{BB962C8B-B14F-4D97-AF65-F5344CB8AC3E}">
        <p14:creationId xmlns:p14="http://schemas.microsoft.com/office/powerpoint/2010/main" val="1825860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2F9FA-4DF8-4459-93D4-5C8B16420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80E553-B01C-4A32-B08B-3425CB8F61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7266D5-BE0B-46FA-B29E-BBF4E9B4D7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3910DB-F262-4848-8466-B30684BEF8F5}"/>
              </a:ext>
            </a:extLst>
          </p:cNvPr>
          <p:cNvSpPr>
            <a:spLocks noGrp="1"/>
          </p:cNvSpPr>
          <p:nvPr>
            <p:ph type="dt" sz="half" idx="10"/>
          </p:nvPr>
        </p:nvSpPr>
        <p:spPr/>
        <p:txBody>
          <a:bodyPr/>
          <a:lstStyle/>
          <a:p>
            <a:fld id="{16886181-F197-43AD-AE33-B32CE6C74838}" type="datetimeFigureOut">
              <a:rPr lang="en-US" smtClean="0"/>
              <a:t>1/12/2021</a:t>
            </a:fld>
            <a:endParaRPr lang="en-US"/>
          </a:p>
        </p:txBody>
      </p:sp>
      <p:sp>
        <p:nvSpPr>
          <p:cNvPr id="6" name="Footer Placeholder 5">
            <a:extLst>
              <a:ext uri="{FF2B5EF4-FFF2-40B4-BE49-F238E27FC236}">
                <a16:creationId xmlns:a16="http://schemas.microsoft.com/office/drawing/2014/main" id="{F029E293-9823-4767-AD9E-084369D85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4E0123-FF2E-4BEF-9BFB-58D508663D59}"/>
              </a:ext>
            </a:extLst>
          </p:cNvPr>
          <p:cNvSpPr>
            <a:spLocks noGrp="1"/>
          </p:cNvSpPr>
          <p:nvPr>
            <p:ph type="sldNum" sz="quarter" idx="12"/>
          </p:nvPr>
        </p:nvSpPr>
        <p:spPr/>
        <p:txBody>
          <a:bodyPr/>
          <a:lstStyle/>
          <a:p>
            <a:fld id="{A8377F1F-E074-4F16-98D3-457C3B3578B3}" type="slidenum">
              <a:rPr lang="en-US" smtClean="0"/>
              <a:t>‹#›</a:t>
            </a:fld>
            <a:endParaRPr lang="en-US"/>
          </a:p>
        </p:txBody>
      </p:sp>
    </p:spTree>
    <p:extLst>
      <p:ext uri="{BB962C8B-B14F-4D97-AF65-F5344CB8AC3E}">
        <p14:creationId xmlns:p14="http://schemas.microsoft.com/office/powerpoint/2010/main" val="342323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C67D5-59A1-492F-B42D-9E18B30C28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68452E-6C97-4453-953F-BF0F396699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B65847-6721-4781-A37B-1410E5FE3A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B6D5F2-C16A-4B9E-A9D0-A3E8A7D249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B0DEA9-A960-4B4E-9DD6-2F0349FA35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D27FD8-AC95-4C03-9CE0-BDAEF5FFFBFA}"/>
              </a:ext>
            </a:extLst>
          </p:cNvPr>
          <p:cNvSpPr>
            <a:spLocks noGrp="1"/>
          </p:cNvSpPr>
          <p:nvPr>
            <p:ph type="dt" sz="half" idx="10"/>
          </p:nvPr>
        </p:nvSpPr>
        <p:spPr/>
        <p:txBody>
          <a:bodyPr/>
          <a:lstStyle/>
          <a:p>
            <a:fld id="{16886181-F197-43AD-AE33-B32CE6C74838}" type="datetimeFigureOut">
              <a:rPr lang="en-US" smtClean="0"/>
              <a:t>1/12/2021</a:t>
            </a:fld>
            <a:endParaRPr lang="en-US"/>
          </a:p>
        </p:txBody>
      </p:sp>
      <p:sp>
        <p:nvSpPr>
          <p:cNvPr id="8" name="Footer Placeholder 7">
            <a:extLst>
              <a:ext uri="{FF2B5EF4-FFF2-40B4-BE49-F238E27FC236}">
                <a16:creationId xmlns:a16="http://schemas.microsoft.com/office/drawing/2014/main" id="{8C423432-7F1F-42C2-8F25-D39F27502E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C38C92-6339-47B4-A17F-AA67E7AC1566}"/>
              </a:ext>
            </a:extLst>
          </p:cNvPr>
          <p:cNvSpPr>
            <a:spLocks noGrp="1"/>
          </p:cNvSpPr>
          <p:nvPr>
            <p:ph type="sldNum" sz="quarter" idx="12"/>
          </p:nvPr>
        </p:nvSpPr>
        <p:spPr/>
        <p:txBody>
          <a:bodyPr/>
          <a:lstStyle/>
          <a:p>
            <a:fld id="{A8377F1F-E074-4F16-98D3-457C3B3578B3}" type="slidenum">
              <a:rPr lang="en-US" smtClean="0"/>
              <a:t>‹#›</a:t>
            </a:fld>
            <a:endParaRPr lang="en-US"/>
          </a:p>
        </p:txBody>
      </p:sp>
    </p:spTree>
    <p:extLst>
      <p:ext uri="{BB962C8B-B14F-4D97-AF65-F5344CB8AC3E}">
        <p14:creationId xmlns:p14="http://schemas.microsoft.com/office/powerpoint/2010/main" val="3103693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C43B4-593A-48D7-A21D-B953D1ACA8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2020BF-0E37-4B3B-91ED-6EAE5DE3188A}"/>
              </a:ext>
            </a:extLst>
          </p:cNvPr>
          <p:cNvSpPr>
            <a:spLocks noGrp="1"/>
          </p:cNvSpPr>
          <p:nvPr>
            <p:ph type="dt" sz="half" idx="10"/>
          </p:nvPr>
        </p:nvSpPr>
        <p:spPr/>
        <p:txBody>
          <a:bodyPr/>
          <a:lstStyle/>
          <a:p>
            <a:fld id="{16886181-F197-43AD-AE33-B32CE6C74838}" type="datetimeFigureOut">
              <a:rPr lang="en-US" smtClean="0"/>
              <a:t>1/12/2021</a:t>
            </a:fld>
            <a:endParaRPr lang="en-US"/>
          </a:p>
        </p:txBody>
      </p:sp>
      <p:sp>
        <p:nvSpPr>
          <p:cNvPr id="4" name="Footer Placeholder 3">
            <a:extLst>
              <a:ext uri="{FF2B5EF4-FFF2-40B4-BE49-F238E27FC236}">
                <a16:creationId xmlns:a16="http://schemas.microsoft.com/office/drawing/2014/main" id="{D793DC7E-8F83-4CA6-8080-25D0748A0B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04619E-C963-4A05-9324-7EFAABB41DEF}"/>
              </a:ext>
            </a:extLst>
          </p:cNvPr>
          <p:cNvSpPr>
            <a:spLocks noGrp="1"/>
          </p:cNvSpPr>
          <p:nvPr>
            <p:ph type="sldNum" sz="quarter" idx="12"/>
          </p:nvPr>
        </p:nvSpPr>
        <p:spPr/>
        <p:txBody>
          <a:bodyPr/>
          <a:lstStyle/>
          <a:p>
            <a:fld id="{A8377F1F-E074-4F16-98D3-457C3B3578B3}" type="slidenum">
              <a:rPr lang="en-US" smtClean="0"/>
              <a:t>‹#›</a:t>
            </a:fld>
            <a:endParaRPr lang="en-US"/>
          </a:p>
        </p:txBody>
      </p:sp>
    </p:spTree>
    <p:extLst>
      <p:ext uri="{BB962C8B-B14F-4D97-AF65-F5344CB8AC3E}">
        <p14:creationId xmlns:p14="http://schemas.microsoft.com/office/powerpoint/2010/main" val="4062754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402D5A-F2CD-44C8-9F0C-340DF528A8B3}"/>
              </a:ext>
            </a:extLst>
          </p:cNvPr>
          <p:cNvSpPr>
            <a:spLocks noGrp="1"/>
          </p:cNvSpPr>
          <p:nvPr>
            <p:ph type="dt" sz="half" idx="10"/>
          </p:nvPr>
        </p:nvSpPr>
        <p:spPr/>
        <p:txBody>
          <a:bodyPr/>
          <a:lstStyle/>
          <a:p>
            <a:fld id="{16886181-F197-43AD-AE33-B32CE6C74838}" type="datetimeFigureOut">
              <a:rPr lang="en-US" smtClean="0"/>
              <a:t>1/12/2021</a:t>
            </a:fld>
            <a:endParaRPr lang="en-US"/>
          </a:p>
        </p:txBody>
      </p:sp>
      <p:sp>
        <p:nvSpPr>
          <p:cNvPr id="3" name="Footer Placeholder 2">
            <a:extLst>
              <a:ext uri="{FF2B5EF4-FFF2-40B4-BE49-F238E27FC236}">
                <a16:creationId xmlns:a16="http://schemas.microsoft.com/office/drawing/2014/main" id="{A8A6971C-851F-4BE6-9295-011C5FBC64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C5B61D-E352-4319-9F88-58968C5C17A6}"/>
              </a:ext>
            </a:extLst>
          </p:cNvPr>
          <p:cNvSpPr>
            <a:spLocks noGrp="1"/>
          </p:cNvSpPr>
          <p:nvPr>
            <p:ph type="sldNum" sz="quarter" idx="12"/>
          </p:nvPr>
        </p:nvSpPr>
        <p:spPr/>
        <p:txBody>
          <a:bodyPr/>
          <a:lstStyle/>
          <a:p>
            <a:fld id="{A8377F1F-E074-4F16-98D3-457C3B3578B3}" type="slidenum">
              <a:rPr lang="en-US" smtClean="0"/>
              <a:t>‹#›</a:t>
            </a:fld>
            <a:endParaRPr lang="en-US"/>
          </a:p>
        </p:txBody>
      </p:sp>
    </p:spTree>
    <p:extLst>
      <p:ext uri="{BB962C8B-B14F-4D97-AF65-F5344CB8AC3E}">
        <p14:creationId xmlns:p14="http://schemas.microsoft.com/office/powerpoint/2010/main" val="3814204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08152-49E8-4B33-850C-4A7FC2EFCE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97E070-EA75-40A0-B1A5-CCA20A0529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D16BF3-E0CE-4A82-A847-463632801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487D73-E451-429E-867C-B61090AD3DCF}"/>
              </a:ext>
            </a:extLst>
          </p:cNvPr>
          <p:cNvSpPr>
            <a:spLocks noGrp="1"/>
          </p:cNvSpPr>
          <p:nvPr>
            <p:ph type="dt" sz="half" idx="10"/>
          </p:nvPr>
        </p:nvSpPr>
        <p:spPr/>
        <p:txBody>
          <a:bodyPr/>
          <a:lstStyle/>
          <a:p>
            <a:fld id="{16886181-F197-43AD-AE33-B32CE6C74838}" type="datetimeFigureOut">
              <a:rPr lang="en-US" smtClean="0"/>
              <a:t>1/12/2021</a:t>
            </a:fld>
            <a:endParaRPr lang="en-US"/>
          </a:p>
        </p:txBody>
      </p:sp>
      <p:sp>
        <p:nvSpPr>
          <p:cNvPr id="6" name="Footer Placeholder 5">
            <a:extLst>
              <a:ext uri="{FF2B5EF4-FFF2-40B4-BE49-F238E27FC236}">
                <a16:creationId xmlns:a16="http://schemas.microsoft.com/office/drawing/2014/main" id="{66FA0A44-EFE7-4289-A6BF-A133A425C8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1A8E1C-D04A-42E9-98B7-1F9B4491C90D}"/>
              </a:ext>
            </a:extLst>
          </p:cNvPr>
          <p:cNvSpPr>
            <a:spLocks noGrp="1"/>
          </p:cNvSpPr>
          <p:nvPr>
            <p:ph type="sldNum" sz="quarter" idx="12"/>
          </p:nvPr>
        </p:nvSpPr>
        <p:spPr/>
        <p:txBody>
          <a:bodyPr/>
          <a:lstStyle/>
          <a:p>
            <a:fld id="{A8377F1F-E074-4F16-98D3-457C3B3578B3}" type="slidenum">
              <a:rPr lang="en-US" smtClean="0"/>
              <a:t>‹#›</a:t>
            </a:fld>
            <a:endParaRPr lang="en-US"/>
          </a:p>
        </p:txBody>
      </p:sp>
    </p:spTree>
    <p:extLst>
      <p:ext uri="{BB962C8B-B14F-4D97-AF65-F5344CB8AC3E}">
        <p14:creationId xmlns:p14="http://schemas.microsoft.com/office/powerpoint/2010/main" val="132720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C29D2-AA55-4A0F-B577-217FCE56CF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34E01A-88CE-43F1-B2F6-D15789D5A1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3CCCE1-36B1-4E56-ACCD-FD68ADEA7C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FD9833-21B1-442C-B268-01A7EED4279E}"/>
              </a:ext>
            </a:extLst>
          </p:cNvPr>
          <p:cNvSpPr>
            <a:spLocks noGrp="1"/>
          </p:cNvSpPr>
          <p:nvPr>
            <p:ph type="dt" sz="half" idx="10"/>
          </p:nvPr>
        </p:nvSpPr>
        <p:spPr/>
        <p:txBody>
          <a:bodyPr/>
          <a:lstStyle/>
          <a:p>
            <a:fld id="{16886181-F197-43AD-AE33-B32CE6C74838}" type="datetimeFigureOut">
              <a:rPr lang="en-US" smtClean="0"/>
              <a:t>1/12/2021</a:t>
            </a:fld>
            <a:endParaRPr lang="en-US"/>
          </a:p>
        </p:txBody>
      </p:sp>
      <p:sp>
        <p:nvSpPr>
          <p:cNvPr id="6" name="Footer Placeholder 5">
            <a:extLst>
              <a:ext uri="{FF2B5EF4-FFF2-40B4-BE49-F238E27FC236}">
                <a16:creationId xmlns:a16="http://schemas.microsoft.com/office/drawing/2014/main" id="{3F274C7B-2F08-4347-A605-16B46472CB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F881C6-F022-4A76-830B-6D6DB0EDC245}"/>
              </a:ext>
            </a:extLst>
          </p:cNvPr>
          <p:cNvSpPr>
            <a:spLocks noGrp="1"/>
          </p:cNvSpPr>
          <p:nvPr>
            <p:ph type="sldNum" sz="quarter" idx="12"/>
          </p:nvPr>
        </p:nvSpPr>
        <p:spPr/>
        <p:txBody>
          <a:bodyPr/>
          <a:lstStyle/>
          <a:p>
            <a:fld id="{A8377F1F-E074-4F16-98D3-457C3B3578B3}" type="slidenum">
              <a:rPr lang="en-US" smtClean="0"/>
              <a:t>‹#›</a:t>
            </a:fld>
            <a:endParaRPr lang="en-US"/>
          </a:p>
        </p:txBody>
      </p:sp>
    </p:spTree>
    <p:extLst>
      <p:ext uri="{BB962C8B-B14F-4D97-AF65-F5344CB8AC3E}">
        <p14:creationId xmlns:p14="http://schemas.microsoft.com/office/powerpoint/2010/main" val="3392929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8DDD16-C55C-4FD4-BF90-F5A7E1D1B2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3F3111-F8BF-4E63-A846-1DA198ACF5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C902B5-2FB2-4626-B340-0415137DBF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86181-F197-43AD-AE33-B32CE6C74838}" type="datetimeFigureOut">
              <a:rPr lang="en-US" smtClean="0"/>
              <a:t>1/12/2021</a:t>
            </a:fld>
            <a:endParaRPr lang="en-US"/>
          </a:p>
        </p:txBody>
      </p:sp>
      <p:sp>
        <p:nvSpPr>
          <p:cNvPr id="5" name="Footer Placeholder 4">
            <a:extLst>
              <a:ext uri="{FF2B5EF4-FFF2-40B4-BE49-F238E27FC236}">
                <a16:creationId xmlns:a16="http://schemas.microsoft.com/office/drawing/2014/main" id="{FE70A34E-D7C1-4B68-93C5-F025E50B2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2B0DCF-001A-4FB7-8757-9892F198E9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77F1F-E074-4F16-98D3-457C3B3578B3}" type="slidenum">
              <a:rPr lang="en-US" smtClean="0"/>
              <a:t>‹#›</a:t>
            </a:fld>
            <a:endParaRPr lang="en-US"/>
          </a:p>
        </p:txBody>
      </p:sp>
    </p:spTree>
    <p:extLst>
      <p:ext uri="{BB962C8B-B14F-4D97-AF65-F5344CB8AC3E}">
        <p14:creationId xmlns:p14="http://schemas.microsoft.com/office/powerpoint/2010/main" val="390928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mailto:StudentExperienceUNM@unm.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D909E-25D2-1746-A729-F32BA8E9DD62}"/>
              </a:ext>
            </a:extLst>
          </p:cNvPr>
          <p:cNvSpPr>
            <a:spLocks noGrp="1"/>
          </p:cNvSpPr>
          <p:nvPr>
            <p:ph type="ctrTitle"/>
          </p:nvPr>
        </p:nvSpPr>
        <p:spPr>
          <a:xfrm>
            <a:off x="1524000" y="121920"/>
            <a:ext cx="9144000" cy="2387600"/>
          </a:xfrm>
        </p:spPr>
        <p:txBody>
          <a:bodyPr>
            <a:normAutofit fontScale="90000"/>
          </a:bodyPr>
          <a:lstStyle/>
          <a:p>
            <a:r>
              <a:rPr lang="en-US" dirty="0"/>
              <a:t>Provost’s Challenge for Excellence and Equity:</a:t>
            </a:r>
            <a:br>
              <a:rPr lang="en-US" dirty="0"/>
            </a:br>
            <a:r>
              <a:rPr lang="en-US" dirty="0">
                <a:solidFill>
                  <a:srgbClr val="C00000"/>
                </a:solidFill>
              </a:rPr>
              <a:t>LOBOS CONNECT</a:t>
            </a:r>
          </a:p>
        </p:txBody>
      </p:sp>
      <p:sp>
        <p:nvSpPr>
          <p:cNvPr id="3" name="Subtitle 2">
            <a:extLst>
              <a:ext uri="{FF2B5EF4-FFF2-40B4-BE49-F238E27FC236}">
                <a16:creationId xmlns:a16="http://schemas.microsoft.com/office/drawing/2014/main" id="{44E3E4ED-D493-D44C-BAAD-976A51077F05}"/>
              </a:ext>
            </a:extLst>
          </p:cNvPr>
          <p:cNvSpPr>
            <a:spLocks noGrp="1"/>
          </p:cNvSpPr>
          <p:nvPr>
            <p:ph type="subTitle" idx="1"/>
          </p:nvPr>
        </p:nvSpPr>
        <p:spPr>
          <a:xfrm>
            <a:off x="1293541" y="4380994"/>
            <a:ext cx="9604917" cy="2397318"/>
          </a:xfrm>
        </p:spPr>
        <p:txBody>
          <a:bodyPr>
            <a:normAutofit fontScale="92500" lnSpcReduction="20000"/>
          </a:bodyPr>
          <a:lstStyle/>
          <a:p>
            <a:endParaRPr lang="en-US" dirty="0"/>
          </a:p>
          <a:p>
            <a:r>
              <a:rPr lang="en-US" sz="3200" dirty="0"/>
              <a:t>Two grant- and research-based opportunities to reduce equity gaps in General Education and Gateway Courses:</a:t>
            </a:r>
          </a:p>
          <a:p>
            <a:r>
              <a:rPr lang="en-US" sz="3200" dirty="0">
                <a:solidFill>
                  <a:srgbClr val="C00000"/>
                </a:solidFill>
              </a:rPr>
              <a:t>Student Experience Project (SEP) </a:t>
            </a:r>
            <a:r>
              <a:rPr lang="en-US" sz="3200" dirty="0"/>
              <a:t> </a:t>
            </a:r>
          </a:p>
          <a:p>
            <a:r>
              <a:rPr lang="en-US" sz="3200" dirty="0">
                <a:solidFill>
                  <a:srgbClr val="C00000"/>
                </a:solidFill>
              </a:rPr>
              <a:t>Expanding Course Based Undergraduate Research Experiences (ECURE)</a:t>
            </a:r>
          </a:p>
        </p:txBody>
      </p:sp>
      <p:pic>
        <p:nvPicPr>
          <p:cNvPr id="5" name="Picture 4">
            <a:extLst>
              <a:ext uri="{FF2B5EF4-FFF2-40B4-BE49-F238E27FC236}">
                <a16:creationId xmlns:a16="http://schemas.microsoft.com/office/drawing/2014/main" id="{2AEF93E6-9259-E348-AA1C-A133B7103329}"/>
              </a:ext>
            </a:extLst>
          </p:cNvPr>
          <p:cNvPicPr>
            <a:picLocks noChangeAspect="1"/>
          </p:cNvPicPr>
          <p:nvPr/>
        </p:nvPicPr>
        <p:blipFill rotWithShape="1">
          <a:blip r:embed="rId2"/>
          <a:srcRect t="13101"/>
          <a:stretch/>
        </p:blipFill>
        <p:spPr>
          <a:xfrm>
            <a:off x="3529361" y="2611743"/>
            <a:ext cx="5133278" cy="1858658"/>
          </a:xfrm>
          <a:prstGeom prst="rect">
            <a:avLst/>
          </a:prstGeom>
        </p:spPr>
      </p:pic>
    </p:spTree>
    <p:extLst>
      <p:ext uri="{BB962C8B-B14F-4D97-AF65-F5344CB8AC3E}">
        <p14:creationId xmlns:p14="http://schemas.microsoft.com/office/powerpoint/2010/main" val="4277720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CC22B-20A4-4728-BC03-71F2B749B668}"/>
              </a:ext>
            </a:extLst>
          </p:cNvPr>
          <p:cNvSpPr>
            <a:spLocks noGrp="1"/>
          </p:cNvSpPr>
          <p:nvPr>
            <p:ph type="title"/>
          </p:nvPr>
        </p:nvSpPr>
        <p:spPr>
          <a:xfrm>
            <a:off x="1752597" y="314196"/>
            <a:ext cx="10086978" cy="1325563"/>
          </a:xfrm>
        </p:spPr>
        <p:txBody>
          <a:bodyPr>
            <a:normAutofit/>
          </a:bodyPr>
          <a:lstStyle/>
          <a:p>
            <a:r>
              <a:rPr lang="en-US" sz="4000" dirty="0"/>
              <a:t>What did fellows say about the changes they made?</a:t>
            </a:r>
          </a:p>
        </p:txBody>
      </p:sp>
      <p:pic>
        <p:nvPicPr>
          <p:cNvPr id="4" name="Picture 3">
            <a:extLst>
              <a:ext uri="{FF2B5EF4-FFF2-40B4-BE49-F238E27FC236}">
                <a16:creationId xmlns:a16="http://schemas.microsoft.com/office/drawing/2014/main" id="{CC3C94B5-1A8E-4E49-89F8-70F5F643AD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314196"/>
            <a:ext cx="1171575" cy="618471"/>
          </a:xfrm>
          <a:prstGeom prst="rect">
            <a:avLst/>
          </a:prstGeom>
        </p:spPr>
      </p:pic>
      <p:sp>
        <p:nvSpPr>
          <p:cNvPr id="9" name="TextBox 8">
            <a:extLst>
              <a:ext uri="{FF2B5EF4-FFF2-40B4-BE49-F238E27FC236}">
                <a16:creationId xmlns:a16="http://schemas.microsoft.com/office/drawing/2014/main" id="{792444C3-2916-4E61-BB5E-72E519037592}"/>
              </a:ext>
            </a:extLst>
          </p:cNvPr>
          <p:cNvSpPr txBox="1"/>
          <p:nvPr/>
        </p:nvSpPr>
        <p:spPr>
          <a:xfrm>
            <a:off x="751574" y="1854339"/>
            <a:ext cx="10688852" cy="4247317"/>
          </a:xfrm>
          <a:prstGeom prst="rect">
            <a:avLst/>
          </a:prstGeom>
          <a:noFill/>
        </p:spPr>
        <p:txBody>
          <a:bodyPr wrap="square">
            <a:spAutoFit/>
          </a:bodyPr>
          <a:lstStyle/>
          <a:p>
            <a:r>
              <a:rPr lang="en-US" sz="1800" b="0" i="1" u="none" strike="noStrike" baseline="0" dirty="0">
                <a:solidFill>
                  <a:srgbClr val="000000"/>
                </a:solidFill>
                <a:latin typeface="Arial" panose="020B0604020202020204" pitchFamily="34" charset="0"/>
              </a:rPr>
              <a:t>“I love my </a:t>
            </a:r>
            <a:r>
              <a:rPr lang="en-US" sz="1800" b="1" i="1" u="none" strike="noStrike" baseline="0" dirty="0">
                <a:solidFill>
                  <a:srgbClr val="000000"/>
                </a:solidFill>
                <a:latin typeface="Arial" panose="020B0604020202020204" pitchFamily="34" charset="0"/>
              </a:rPr>
              <a:t>revised syllabus </a:t>
            </a:r>
            <a:r>
              <a:rPr lang="en-US" sz="1800" b="0" i="1" u="none" strike="noStrike" baseline="0" dirty="0">
                <a:solidFill>
                  <a:srgbClr val="000000"/>
                </a:solidFill>
                <a:latin typeface="Arial" panose="020B0604020202020204" pitchFamily="34" charset="0"/>
              </a:rPr>
              <a:t>and I look forward to making similar changes in all my classes.”</a:t>
            </a:r>
          </a:p>
          <a:p>
            <a:endParaRPr lang="en-US" sz="1800" b="0" i="0" u="none" strike="noStrike" baseline="0" dirty="0">
              <a:solidFill>
                <a:srgbClr val="000000"/>
              </a:solidFill>
              <a:latin typeface="Arial" panose="020B0604020202020204" pitchFamily="34" charset="0"/>
            </a:endParaRPr>
          </a:p>
          <a:p>
            <a:r>
              <a:rPr lang="en-US" sz="1800" b="0" i="1" u="none" strike="noStrike" baseline="0" dirty="0">
                <a:solidFill>
                  <a:srgbClr val="000000"/>
                </a:solidFill>
                <a:latin typeface="Arial" panose="020B0604020202020204" pitchFamily="34" charset="0"/>
              </a:rPr>
              <a:t>“I felt better for having </a:t>
            </a:r>
            <a:r>
              <a:rPr lang="en-US" sz="1800" b="1" i="1" u="none" strike="noStrike" baseline="0" dirty="0">
                <a:solidFill>
                  <a:srgbClr val="000000"/>
                </a:solidFill>
                <a:latin typeface="Arial" panose="020B0604020202020204" pitchFamily="34" charset="0"/>
              </a:rPr>
              <a:t>revised the language in my syllabus </a:t>
            </a:r>
            <a:r>
              <a:rPr lang="en-US" sz="1800" b="0" i="1" u="none" strike="noStrike" baseline="0" dirty="0">
                <a:solidFill>
                  <a:srgbClr val="000000"/>
                </a:solidFill>
                <a:latin typeface="Arial" panose="020B0604020202020204" pitchFamily="34" charset="0"/>
              </a:rPr>
              <a:t>to be more encouraging and supportive. That activity helped me </a:t>
            </a:r>
            <a:r>
              <a:rPr lang="en-US" sz="1800" b="1" i="1" u="none" strike="noStrike" baseline="0" dirty="0">
                <a:solidFill>
                  <a:srgbClr val="000000"/>
                </a:solidFill>
                <a:latin typeface="Arial" panose="020B0604020202020204" pitchFamily="34" charset="0"/>
              </a:rPr>
              <a:t>rethink my approach to teaching during the pandemic (and in the future) to support student learning and other aspects of their lives</a:t>
            </a:r>
            <a:r>
              <a:rPr lang="en-US" sz="1800" b="0" i="1" u="none" strike="noStrike" baseline="0" dirty="0">
                <a:solidFill>
                  <a:srgbClr val="000000"/>
                </a:solidFill>
                <a:latin typeface="Arial" panose="020B0604020202020204" pitchFamily="34" charset="0"/>
              </a:rPr>
              <a:t>. I don't have any evidence that it changed how students feel about the class, but maybe changing my approach is just as important. </a:t>
            </a:r>
            <a:endParaRPr lang="en-US" sz="1800" b="0" i="0" u="none" strike="noStrike" baseline="0" dirty="0">
              <a:solidFill>
                <a:srgbClr val="000000"/>
              </a:solidFill>
              <a:latin typeface="Arial" panose="020B0604020202020204" pitchFamily="34" charset="0"/>
            </a:endParaRPr>
          </a:p>
          <a:p>
            <a:r>
              <a:rPr lang="en-US" sz="1800" b="0" i="1" u="none" strike="noStrike" baseline="0" dirty="0">
                <a:solidFill>
                  <a:srgbClr val="000000"/>
                </a:solidFill>
                <a:latin typeface="Arial" panose="020B0604020202020204" pitchFamily="34" charset="0"/>
              </a:rPr>
              <a:t>I’ve found that giving more </a:t>
            </a:r>
            <a:r>
              <a:rPr lang="en-US" sz="1800" b="1" i="1" u="none" strike="noStrike" baseline="0" dirty="0">
                <a:solidFill>
                  <a:srgbClr val="000000"/>
                </a:solidFill>
                <a:latin typeface="Arial" panose="020B0604020202020204" pitchFamily="34" charset="0"/>
              </a:rPr>
              <a:t>leeway in terms of deadlines </a:t>
            </a:r>
            <a:r>
              <a:rPr lang="en-US" sz="1800" b="0" i="1" u="none" strike="noStrike" baseline="0" dirty="0">
                <a:solidFill>
                  <a:srgbClr val="000000"/>
                </a:solidFill>
                <a:latin typeface="Arial" panose="020B0604020202020204" pitchFamily="34" charset="0"/>
              </a:rPr>
              <a:t>(mostly because of COVID) hasn’t lowered my standards but appears to have reduced their stress levels significantly.”</a:t>
            </a:r>
          </a:p>
          <a:p>
            <a:endParaRPr lang="en-US" i="1" dirty="0">
              <a:solidFill>
                <a:srgbClr val="000000"/>
              </a:solidFill>
              <a:latin typeface="Arial" panose="020B0604020202020204" pitchFamily="34" charset="0"/>
            </a:endParaRPr>
          </a:p>
          <a:p>
            <a:r>
              <a:rPr lang="en-US" sz="1800" b="1" i="1" u="none" strike="noStrike" baseline="0" dirty="0">
                <a:solidFill>
                  <a:srgbClr val="000000"/>
                </a:solidFill>
                <a:latin typeface="Arial" panose="020B0604020202020204" pitchFamily="34" charset="0"/>
              </a:rPr>
              <a:t>“Office hours renamed to drop-in hours </a:t>
            </a:r>
            <a:r>
              <a:rPr lang="en-US" sz="1800" b="0" i="1" u="none" strike="noStrike" baseline="0" dirty="0">
                <a:solidFill>
                  <a:srgbClr val="000000"/>
                </a:solidFill>
                <a:latin typeface="Arial" panose="020B0604020202020204" pitchFamily="34" charset="0"/>
              </a:rPr>
              <a:t>and they have been heavily attended. More so than a regular semester, so after we go to face to face, I plan on offering at least one of my office hours online.”</a:t>
            </a:r>
          </a:p>
          <a:p>
            <a:endParaRPr lang="en-US" sz="1800" b="0" i="0" u="none" strike="noStrike" baseline="0" dirty="0">
              <a:solidFill>
                <a:srgbClr val="000000"/>
              </a:solidFill>
              <a:latin typeface="Arial" panose="020B0604020202020204" pitchFamily="34" charset="0"/>
            </a:endParaRPr>
          </a:p>
          <a:p>
            <a:r>
              <a:rPr lang="en-US" sz="1800" b="0" i="1" u="none" strike="noStrike" baseline="0" dirty="0">
                <a:solidFill>
                  <a:srgbClr val="000000"/>
                </a:solidFill>
                <a:latin typeface="Arial" panose="020B0604020202020204" pitchFamily="34" charset="0"/>
              </a:rPr>
              <a:t>“Established a </a:t>
            </a:r>
            <a:r>
              <a:rPr lang="en-US" sz="1800" b="1" i="1" u="none" strike="noStrike" baseline="0" dirty="0">
                <a:solidFill>
                  <a:srgbClr val="000000"/>
                </a:solidFill>
                <a:latin typeface="Arial" panose="020B0604020202020204" pitchFamily="34" charset="0"/>
              </a:rPr>
              <a:t>new </a:t>
            </a:r>
            <a:r>
              <a:rPr lang="en-US" b="1" i="1" dirty="0">
                <a:solidFill>
                  <a:srgbClr val="000000"/>
                </a:solidFill>
                <a:latin typeface="Arial" panose="020B0604020202020204" pitchFamily="34" charset="0"/>
              </a:rPr>
              <a:t>‘</a:t>
            </a:r>
            <a:r>
              <a:rPr lang="en-US" sz="1800" b="1" i="1" u="none" strike="noStrike" baseline="0" dirty="0">
                <a:solidFill>
                  <a:srgbClr val="000000"/>
                </a:solidFill>
                <a:latin typeface="Arial" panose="020B0604020202020204" pitchFamily="34" charset="0"/>
              </a:rPr>
              <a:t>stuff happens’ policy </a:t>
            </a:r>
            <a:r>
              <a:rPr lang="en-US" sz="1800" b="0" i="1" u="none" strike="noStrike" baseline="0" dirty="0">
                <a:solidFill>
                  <a:srgbClr val="000000"/>
                </a:solidFill>
                <a:latin typeface="Arial" panose="020B0604020202020204" pitchFamily="34" charset="0"/>
              </a:rPr>
              <a:t>and have been surprised at how relatively few students invoked it.”</a:t>
            </a:r>
            <a:endParaRPr lang="en-US" dirty="0"/>
          </a:p>
        </p:txBody>
      </p:sp>
    </p:spTree>
    <p:extLst>
      <p:ext uri="{BB962C8B-B14F-4D97-AF65-F5344CB8AC3E}">
        <p14:creationId xmlns:p14="http://schemas.microsoft.com/office/powerpoint/2010/main" val="968464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CC22B-20A4-4728-BC03-71F2B749B668}"/>
              </a:ext>
            </a:extLst>
          </p:cNvPr>
          <p:cNvSpPr>
            <a:spLocks noGrp="1"/>
          </p:cNvSpPr>
          <p:nvPr>
            <p:ph type="title"/>
          </p:nvPr>
        </p:nvSpPr>
        <p:spPr>
          <a:xfrm>
            <a:off x="1752597" y="314196"/>
            <a:ext cx="10086978" cy="1571754"/>
          </a:xfrm>
        </p:spPr>
        <p:txBody>
          <a:bodyPr>
            <a:normAutofit fontScale="90000"/>
          </a:bodyPr>
          <a:lstStyle/>
          <a:p>
            <a:r>
              <a:rPr lang="en-US" sz="4000" dirty="0"/>
              <a:t>What kinds of challenges did the community of practice encounter together during a difficult semester?</a:t>
            </a:r>
          </a:p>
        </p:txBody>
      </p:sp>
      <p:pic>
        <p:nvPicPr>
          <p:cNvPr id="4" name="Picture 3">
            <a:extLst>
              <a:ext uri="{FF2B5EF4-FFF2-40B4-BE49-F238E27FC236}">
                <a16:creationId xmlns:a16="http://schemas.microsoft.com/office/drawing/2014/main" id="{CC3C94B5-1A8E-4E49-89F8-70F5F643AD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314196"/>
            <a:ext cx="1171575" cy="618471"/>
          </a:xfrm>
          <a:prstGeom prst="rect">
            <a:avLst/>
          </a:prstGeom>
        </p:spPr>
      </p:pic>
      <p:sp>
        <p:nvSpPr>
          <p:cNvPr id="5" name="TextBox 4">
            <a:extLst>
              <a:ext uri="{FF2B5EF4-FFF2-40B4-BE49-F238E27FC236}">
                <a16:creationId xmlns:a16="http://schemas.microsoft.com/office/drawing/2014/main" id="{3F5DB0B1-79D0-4D21-8821-CF76C55F59B7}"/>
              </a:ext>
            </a:extLst>
          </p:cNvPr>
          <p:cNvSpPr txBox="1"/>
          <p:nvPr/>
        </p:nvSpPr>
        <p:spPr>
          <a:xfrm>
            <a:off x="761998" y="2100204"/>
            <a:ext cx="10439548" cy="3970318"/>
          </a:xfrm>
          <a:prstGeom prst="rect">
            <a:avLst/>
          </a:prstGeom>
          <a:noFill/>
        </p:spPr>
        <p:txBody>
          <a:bodyPr wrap="square">
            <a:spAutoFit/>
          </a:bodyPr>
          <a:lstStyle/>
          <a:p>
            <a:r>
              <a:rPr lang="en-US" sz="1800" b="0" i="1" u="none" strike="noStrike" baseline="0" dirty="0">
                <a:solidFill>
                  <a:srgbClr val="000000"/>
                </a:solidFill>
                <a:latin typeface="Arial" panose="020B0604020202020204" pitchFamily="34" charset="0"/>
              </a:rPr>
              <a:t>“I'm not sure how well prepared many students were for taking on the burden of learning in a different way [remotely]. I need to figure out how to be more explicit about their responsibilities and how to best provide support for them to learn more independently.”</a:t>
            </a:r>
            <a:endParaRPr lang="en-US" sz="1800" b="0" i="0" u="none" strike="noStrike" baseline="0" dirty="0">
              <a:solidFill>
                <a:srgbClr val="000000"/>
              </a:solidFill>
              <a:latin typeface="Arial" panose="020B0604020202020204" pitchFamily="34" charset="0"/>
            </a:endParaRPr>
          </a:p>
          <a:p>
            <a:endParaRPr lang="en-US" i="1" dirty="0">
              <a:solidFill>
                <a:srgbClr val="000000"/>
              </a:solidFill>
              <a:latin typeface="Arial" panose="020B0604020202020204" pitchFamily="34" charset="0"/>
            </a:endParaRPr>
          </a:p>
          <a:p>
            <a:r>
              <a:rPr lang="en-US" sz="1800" b="0" i="1" u="none" strike="noStrike" baseline="0" dirty="0">
                <a:solidFill>
                  <a:srgbClr val="000000"/>
                </a:solidFill>
                <a:latin typeface="Arial" panose="020B0604020202020204" pitchFamily="34" charset="0"/>
              </a:rPr>
              <a:t>“I found teaching via zoom to be much harder than in person. There is no room for error, else you quickly lose the students attention. I found I had to go much slower than in person since I need to wait longer for their response, while in person I more quickly sense whether they got it or not.”</a:t>
            </a:r>
          </a:p>
          <a:p>
            <a:endParaRPr lang="en-US" i="1" dirty="0">
              <a:solidFill>
                <a:srgbClr val="000000"/>
              </a:solidFill>
              <a:latin typeface="Arial" panose="020B0604020202020204" pitchFamily="34" charset="0"/>
            </a:endParaRPr>
          </a:p>
          <a:p>
            <a:r>
              <a:rPr lang="en-US" sz="1800" b="0" i="1" u="none" strike="noStrike" baseline="0" dirty="0">
                <a:solidFill>
                  <a:srgbClr val="000000"/>
                </a:solidFill>
                <a:latin typeface="Arial" panose="020B0604020202020204" pitchFamily="34" charset="0"/>
              </a:rPr>
              <a:t>“Students were more reticent than expected to participate in </a:t>
            </a:r>
            <a:r>
              <a:rPr lang="en-US" sz="1800" b="1" i="1" u="none" strike="noStrike" baseline="0" dirty="0">
                <a:solidFill>
                  <a:srgbClr val="000000"/>
                </a:solidFill>
                <a:latin typeface="Arial" panose="020B0604020202020204" pitchFamily="34" charset="0"/>
              </a:rPr>
              <a:t>group activities</a:t>
            </a:r>
            <a:r>
              <a:rPr lang="en-US" sz="1800" b="0" i="1" u="none" strike="noStrike" baseline="0" dirty="0">
                <a:solidFill>
                  <a:srgbClr val="000000"/>
                </a:solidFill>
                <a:latin typeface="Arial" panose="020B0604020202020204" pitchFamily="34" charset="0"/>
              </a:rPr>
              <a:t>. I found that they needed a lot more structure in groups than I expected.”</a:t>
            </a:r>
          </a:p>
          <a:p>
            <a:endParaRPr lang="en-US" i="1" dirty="0">
              <a:solidFill>
                <a:srgbClr val="000000"/>
              </a:solidFill>
              <a:latin typeface="Arial" panose="020B0604020202020204" pitchFamily="34" charset="0"/>
            </a:endParaRPr>
          </a:p>
          <a:p>
            <a:endParaRPr lang="en-US" i="1" dirty="0">
              <a:solidFill>
                <a:srgbClr val="000000"/>
              </a:solidFill>
              <a:latin typeface="Arial" panose="020B0604020202020204" pitchFamily="34" charset="0"/>
            </a:endParaRPr>
          </a:p>
          <a:p>
            <a:r>
              <a:rPr lang="en-US" b="1" dirty="0">
                <a:solidFill>
                  <a:srgbClr val="000000"/>
                </a:solidFill>
                <a:latin typeface="Arial" panose="020B0604020202020204" pitchFamily="34" charset="0"/>
              </a:rPr>
              <a:t>These issues and many others were discussed by the faculty fellows during monthly SEP STEP Meetings.</a:t>
            </a:r>
            <a:endParaRPr lang="en-US" b="1" dirty="0"/>
          </a:p>
        </p:txBody>
      </p:sp>
    </p:spTree>
    <p:extLst>
      <p:ext uri="{BB962C8B-B14F-4D97-AF65-F5344CB8AC3E}">
        <p14:creationId xmlns:p14="http://schemas.microsoft.com/office/powerpoint/2010/main" val="1932932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5"/>
          <p:cNvSpPr txBox="1"/>
          <p:nvPr/>
        </p:nvSpPr>
        <p:spPr>
          <a:xfrm>
            <a:off x="1953495" y="693629"/>
            <a:ext cx="8898652"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spcBef>
                <a:spcPts val="600"/>
              </a:spcBef>
              <a:defRPr sz="3200" b="1" u="sng">
                <a:solidFill>
                  <a:srgbClr val="529DF7"/>
                </a:solidFill>
                <a:latin typeface="Aktiv Grotesk"/>
                <a:ea typeface="Aktiv Grotesk"/>
                <a:cs typeface="Aktiv Grotesk"/>
                <a:sym typeface="Aktiv Grotesk"/>
              </a:defRPr>
            </a:lvl1pPr>
          </a:lstStyle>
          <a:p>
            <a:r>
              <a:rPr lang="en-US" dirty="0" err="1"/>
              <a:t>CoPilot</a:t>
            </a:r>
            <a:r>
              <a:rPr lang="en-US" dirty="0"/>
              <a:t> Ascend</a:t>
            </a:r>
            <a:r>
              <a:rPr dirty="0"/>
              <a:t>:</a:t>
            </a:r>
            <a:r>
              <a:rPr lang="en-US" dirty="0"/>
              <a:t>  Measuring the Student Experience</a:t>
            </a:r>
            <a:r>
              <a:rPr dirty="0"/>
              <a:t> </a:t>
            </a:r>
          </a:p>
        </p:txBody>
      </p:sp>
      <p:pic>
        <p:nvPicPr>
          <p:cNvPr id="4" name="Picture 3" descr="Graphical user interface, application&#10;&#10;Description automatically generated">
            <a:extLst>
              <a:ext uri="{FF2B5EF4-FFF2-40B4-BE49-F238E27FC236}">
                <a16:creationId xmlns:a16="http://schemas.microsoft.com/office/drawing/2014/main" id="{967256AC-3CBE-459A-A25D-B6AEE4F061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705" y="1326029"/>
            <a:ext cx="9356232" cy="5262880"/>
          </a:xfrm>
          <a:prstGeom prst="rect">
            <a:avLst/>
          </a:prstGeom>
        </p:spPr>
      </p:pic>
    </p:spTree>
    <p:extLst>
      <p:ext uri="{BB962C8B-B14F-4D97-AF65-F5344CB8AC3E}">
        <p14:creationId xmlns:p14="http://schemas.microsoft.com/office/powerpoint/2010/main" val="57752652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5"/>
          <p:cNvSpPr txBox="1"/>
          <p:nvPr/>
        </p:nvSpPr>
        <p:spPr>
          <a:xfrm>
            <a:off x="2062354" y="645448"/>
            <a:ext cx="9824846"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spcBef>
                <a:spcPts val="600"/>
              </a:spcBef>
              <a:defRPr sz="3200" b="1" u="sng">
                <a:solidFill>
                  <a:srgbClr val="529DF7"/>
                </a:solidFill>
                <a:latin typeface="Aktiv Grotesk"/>
                <a:ea typeface="Aktiv Grotesk"/>
                <a:cs typeface="Aktiv Grotesk"/>
                <a:sym typeface="Aktiv Grotesk"/>
              </a:defRPr>
            </a:lvl1pPr>
          </a:lstStyle>
          <a:p>
            <a:r>
              <a:rPr lang="en-US" dirty="0" err="1"/>
              <a:t>CoPilot</a:t>
            </a:r>
            <a:r>
              <a:rPr lang="en-US" dirty="0"/>
              <a:t> Ascend</a:t>
            </a:r>
            <a:r>
              <a:rPr dirty="0"/>
              <a:t>:</a:t>
            </a:r>
            <a:r>
              <a:rPr lang="en-US" dirty="0"/>
              <a:t>  For an individual faculty member….</a:t>
            </a:r>
            <a:endParaRPr dirty="0"/>
          </a:p>
        </p:txBody>
      </p:sp>
      <p:pic>
        <p:nvPicPr>
          <p:cNvPr id="8" name="Picture 7" descr="Table&#10;&#10;Description automatically generated">
            <a:extLst>
              <a:ext uri="{FF2B5EF4-FFF2-40B4-BE49-F238E27FC236}">
                <a16:creationId xmlns:a16="http://schemas.microsoft.com/office/drawing/2014/main" id="{C0E8AFFC-57F8-4999-871F-B65C98BD15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2390" y="1230223"/>
            <a:ext cx="8960399" cy="5246914"/>
          </a:xfrm>
          <a:prstGeom prst="rect">
            <a:avLst/>
          </a:prstGeom>
        </p:spPr>
      </p:pic>
    </p:spTree>
    <p:extLst>
      <p:ext uri="{BB962C8B-B14F-4D97-AF65-F5344CB8AC3E}">
        <p14:creationId xmlns:p14="http://schemas.microsoft.com/office/powerpoint/2010/main" val="427011712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5"/>
          <p:cNvSpPr txBox="1"/>
          <p:nvPr/>
        </p:nvSpPr>
        <p:spPr>
          <a:xfrm>
            <a:off x="2062354" y="645448"/>
            <a:ext cx="9824846"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spcBef>
                <a:spcPts val="600"/>
              </a:spcBef>
              <a:defRPr sz="3200" b="1" u="sng">
                <a:solidFill>
                  <a:srgbClr val="529DF7"/>
                </a:solidFill>
                <a:latin typeface="Aktiv Grotesk"/>
                <a:ea typeface="Aktiv Grotesk"/>
                <a:cs typeface="Aktiv Grotesk"/>
                <a:sym typeface="Aktiv Grotesk"/>
              </a:defRPr>
            </a:lvl1pPr>
          </a:lstStyle>
          <a:p>
            <a:r>
              <a:rPr lang="en-US" dirty="0" err="1"/>
              <a:t>CoPilot</a:t>
            </a:r>
            <a:r>
              <a:rPr lang="en-US" dirty="0"/>
              <a:t> Ascend</a:t>
            </a:r>
            <a:r>
              <a:rPr dirty="0"/>
              <a:t>:</a:t>
            </a:r>
            <a:r>
              <a:rPr lang="en-US" dirty="0"/>
              <a:t>  For an individual faculty member….</a:t>
            </a:r>
            <a:endParaRPr dirty="0"/>
          </a:p>
        </p:txBody>
      </p:sp>
      <p:pic>
        <p:nvPicPr>
          <p:cNvPr id="3" name="Picture 2">
            <a:extLst>
              <a:ext uri="{FF2B5EF4-FFF2-40B4-BE49-F238E27FC236}">
                <a16:creationId xmlns:a16="http://schemas.microsoft.com/office/drawing/2014/main" id="{40AA5047-7F9D-4CFC-B27D-8FB48CABAA94}"/>
              </a:ext>
            </a:extLst>
          </p:cNvPr>
          <p:cNvPicPr>
            <a:picLocks noChangeAspect="1"/>
          </p:cNvPicPr>
          <p:nvPr/>
        </p:nvPicPr>
        <p:blipFill rotWithShape="1">
          <a:blip r:embed="rId2">
            <a:extLst>
              <a:ext uri="{28A0092B-C50C-407E-A947-70E740481C1C}">
                <a14:useLocalDpi xmlns:a14="http://schemas.microsoft.com/office/drawing/2010/main" val="0"/>
              </a:ext>
            </a:extLst>
          </a:blip>
          <a:srcRect b="7230"/>
          <a:stretch/>
        </p:blipFill>
        <p:spPr>
          <a:xfrm>
            <a:off x="2368323" y="1230223"/>
            <a:ext cx="7559448" cy="5627777"/>
          </a:xfrm>
          <a:prstGeom prst="rect">
            <a:avLst/>
          </a:prstGeom>
        </p:spPr>
      </p:pic>
    </p:spTree>
    <p:extLst>
      <p:ext uri="{BB962C8B-B14F-4D97-AF65-F5344CB8AC3E}">
        <p14:creationId xmlns:p14="http://schemas.microsoft.com/office/powerpoint/2010/main" val="289004363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5"/>
          <p:cNvSpPr txBox="1"/>
          <p:nvPr/>
        </p:nvSpPr>
        <p:spPr>
          <a:xfrm>
            <a:off x="2062354" y="645448"/>
            <a:ext cx="9824846"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spcBef>
                <a:spcPts val="600"/>
              </a:spcBef>
              <a:defRPr sz="3200" b="1" u="sng">
                <a:solidFill>
                  <a:srgbClr val="529DF7"/>
                </a:solidFill>
                <a:latin typeface="Aktiv Grotesk"/>
                <a:ea typeface="Aktiv Grotesk"/>
                <a:cs typeface="Aktiv Grotesk"/>
                <a:sym typeface="Aktiv Grotesk"/>
              </a:defRPr>
            </a:lvl1pPr>
          </a:lstStyle>
          <a:p>
            <a:r>
              <a:rPr lang="en-US" dirty="0" err="1"/>
              <a:t>CoPilot</a:t>
            </a:r>
            <a:r>
              <a:rPr lang="en-US" dirty="0"/>
              <a:t> Ascend</a:t>
            </a:r>
            <a:r>
              <a:rPr dirty="0"/>
              <a:t>:</a:t>
            </a:r>
            <a:r>
              <a:rPr lang="en-US" dirty="0"/>
              <a:t>  For an individual faculty member….</a:t>
            </a:r>
            <a:endParaRPr dirty="0"/>
          </a:p>
        </p:txBody>
      </p:sp>
      <p:pic>
        <p:nvPicPr>
          <p:cNvPr id="3" name="Picture 2">
            <a:extLst>
              <a:ext uri="{FF2B5EF4-FFF2-40B4-BE49-F238E27FC236}">
                <a16:creationId xmlns:a16="http://schemas.microsoft.com/office/drawing/2014/main" id="{40AA5047-7F9D-4CFC-B27D-8FB48CABAA94}"/>
              </a:ext>
            </a:extLst>
          </p:cNvPr>
          <p:cNvPicPr>
            <a:picLocks noChangeAspect="1"/>
          </p:cNvPicPr>
          <p:nvPr/>
        </p:nvPicPr>
        <p:blipFill rotWithShape="1">
          <a:blip r:embed="rId2">
            <a:extLst>
              <a:ext uri="{28A0092B-C50C-407E-A947-70E740481C1C}">
                <a14:useLocalDpi xmlns:a14="http://schemas.microsoft.com/office/drawing/2010/main" val="0"/>
              </a:ext>
            </a:extLst>
          </a:blip>
          <a:srcRect b="7448"/>
          <a:stretch/>
        </p:blipFill>
        <p:spPr>
          <a:xfrm>
            <a:off x="2368323" y="1230223"/>
            <a:ext cx="7559448" cy="5614587"/>
          </a:xfrm>
          <a:prstGeom prst="rect">
            <a:avLst/>
          </a:prstGeom>
        </p:spPr>
      </p:pic>
      <p:sp>
        <p:nvSpPr>
          <p:cNvPr id="6" name="Frame 5">
            <a:extLst>
              <a:ext uri="{FF2B5EF4-FFF2-40B4-BE49-F238E27FC236}">
                <a16:creationId xmlns:a16="http://schemas.microsoft.com/office/drawing/2014/main" id="{1B0FEDC5-1C95-45B1-88A0-283F29B109BC}"/>
              </a:ext>
            </a:extLst>
          </p:cNvPr>
          <p:cNvSpPr/>
          <p:nvPr/>
        </p:nvSpPr>
        <p:spPr>
          <a:xfrm>
            <a:off x="4379315" y="2699111"/>
            <a:ext cx="628114" cy="4158889"/>
          </a:xfrm>
          <a:prstGeom prst="frame">
            <a:avLst/>
          </a:prstGeom>
          <a:solidFill>
            <a:srgbClr val="FF00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9" name="Frame 8">
            <a:extLst>
              <a:ext uri="{FF2B5EF4-FFF2-40B4-BE49-F238E27FC236}">
                <a16:creationId xmlns:a16="http://schemas.microsoft.com/office/drawing/2014/main" id="{B4F4C769-BC2E-40EE-9C51-A28129F3A28F}"/>
              </a:ext>
            </a:extLst>
          </p:cNvPr>
          <p:cNvSpPr/>
          <p:nvPr/>
        </p:nvSpPr>
        <p:spPr>
          <a:xfrm>
            <a:off x="2498951" y="4732753"/>
            <a:ext cx="4184878" cy="635611"/>
          </a:xfrm>
          <a:prstGeom prst="frame">
            <a:avLst/>
          </a:prstGeom>
          <a:solidFill>
            <a:srgbClr val="FF00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0" name="Frame 9">
            <a:extLst>
              <a:ext uri="{FF2B5EF4-FFF2-40B4-BE49-F238E27FC236}">
                <a16:creationId xmlns:a16="http://schemas.microsoft.com/office/drawing/2014/main" id="{1188FBC6-5D16-4685-9AA9-FC485C14DCDF}"/>
              </a:ext>
            </a:extLst>
          </p:cNvPr>
          <p:cNvSpPr/>
          <p:nvPr/>
        </p:nvSpPr>
        <p:spPr>
          <a:xfrm>
            <a:off x="2498951" y="5309971"/>
            <a:ext cx="4184878" cy="635611"/>
          </a:xfrm>
          <a:prstGeom prst="frame">
            <a:avLst/>
          </a:prstGeom>
          <a:solidFill>
            <a:srgbClr val="FF00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2" name="Frame 11">
            <a:extLst>
              <a:ext uri="{FF2B5EF4-FFF2-40B4-BE49-F238E27FC236}">
                <a16:creationId xmlns:a16="http://schemas.microsoft.com/office/drawing/2014/main" id="{B5833215-7F4A-4C3A-8E67-7F22EDAD9353}"/>
              </a:ext>
            </a:extLst>
          </p:cNvPr>
          <p:cNvSpPr/>
          <p:nvPr/>
        </p:nvSpPr>
        <p:spPr>
          <a:xfrm>
            <a:off x="2368324" y="2679089"/>
            <a:ext cx="4315506" cy="584776"/>
          </a:xfrm>
          <a:prstGeom prst="frame">
            <a:avLst/>
          </a:prstGeom>
          <a:solidFill>
            <a:srgbClr val="00B05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3" name="Frame 12">
            <a:extLst>
              <a:ext uri="{FF2B5EF4-FFF2-40B4-BE49-F238E27FC236}">
                <a16:creationId xmlns:a16="http://schemas.microsoft.com/office/drawing/2014/main" id="{FE4D4033-1FE3-42BD-9753-C9BB10BEC648}"/>
              </a:ext>
            </a:extLst>
          </p:cNvPr>
          <p:cNvSpPr/>
          <p:nvPr/>
        </p:nvSpPr>
        <p:spPr>
          <a:xfrm>
            <a:off x="2368322" y="3256307"/>
            <a:ext cx="4315507" cy="899228"/>
          </a:xfrm>
          <a:prstGeom prst="frame">
            <a:avLst/>
          </a:prstGeom>
          <a:solidFill>
            <a:srgbClr val="00B05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4" name="Frame 13">
            <a:extLst>
              <a:ext uri="{FF2B5EF4-FFF2-40B4-BE49-F238E27FC236}">
                <a16:creationId xmlns:a16="http://schemas.microsoft.com/office/drawing/2014/main" id="{5AF13407-AEA5-445E-9D47-83D9C5F08D06}"/>
              </a:ext>
            </a:extLst>
          </p:cNvPr>
          <p:cNvSpPr/>
          <p:nvPr/>
        </p:nvSpPr>
        <p:spPr>
          <a:xfrm>
            <a:off x="2498950" y="5945582"/>
            <a:ext cx="4184879" cy="899228"/>
          </a:xfrm>
          <a:prstGeom prst="frame">
            <a:avLst/>
          </a:prstGeom>
          <a:solidFill>
            <a:srgbClr val="FF00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83426172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5"/>
          <p:cNvSpPr txBox="1"/>
          <p:nvPr/>
        </p:nvSpPr>
        <p:spPr>
          <a:xfrm>
            <a:off x="1365667" y="2391801"/>
            <a:ext cx="3336962" cy="1569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spcBef>
                <a:spcPts val="600"/>
              </a:spcBef>
              <a:defRPr sz="3200" b="1" u="sng">
                <a:solidFill>
                  <a:srgbClr val="529DF7"/>
                </a:solidFill>
                <a:latin typeface="Aktiv Grotesk"/>
                <a:ea typeface="Aktiv Grotesk"/>
                <a:cs typeface="Aktiv Grotesk"/>
                <a:sym typeface="Aktiv Grotesk"/>
              </a:defRPr>
            </a:lvl1pPr>
          </a:lstStyle>
          <a:p>
            <a:r>
              <a:rPr lang="en-US" dirty="0" err="1"/>
              <a:t>CoPilot</a:t>
            </a:r>
            <a:r>
              <a:rPr lang="en-US" dirty="0"/>
              <a:t> Ascend</a:t>
            </a:r>
            <a:r>
              <a:rPr dirty="0"/>
              <a:t>:</a:t>
            </a:r>
            <a:r>
              <a:rPr lang="en-US" dirty="0"/>
              <a:t>  For an individual faculty member….</a:t>
            </a:r>
            <a:endParaRPr dirty="0"/>
          </a:p>
        </p:txBody>
      </p:sp>
      <p:pic>
        <p:nvPicPr>
          <p:cNvPr id="6" name="Picture 5" descr="Chart, line chart&#10;&#10;Description automatically generated">
            <a:extLst>
              <a:ext uri="{FF2B5EF4-FFF2-40B4-BE49-F238E27FC236}">
                <a16:creationId xmlns:a16="http://schemas.microsoft.com/office/drawing/2014/main" id="{E75DA807-B24B-4EF6-BA8B-0485AF4536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2897" y="380142"/>
            <a:ext cx="6298747" cy="6477858"/>
          </a:xfrm>
          <a:prstGeom prst="rect">
            <a:avLst/>
          </a:prstGeom>
        </p:spPr>
      </p:pic>
    </p:spTree>
    <p:extLst>
      <p:ext uri="{BB962C8B-B14F-4D97-AF65-F5344CB8AC3E}">
        <p14:creationId xmlns:p14="http://schemas.microsoft.com/office/powerpoint/2010/main" val="334871104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5"/>
          <p:cNvSpPr txBox="1"/>
          <p:nvPr/>
        </p:nvSpPr>
        <p:spPr>
          <a:xfrm>
            <a:off x="1365667" y="2391801"/>
            <a:ext cx="3336962" cy="1569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spcBef>
                <a:spcPts val="600"/>
              </a:spcBef>
              <a:defRPr sz="3200" b="1" u="sng">
                <a:solidFill>
                  <a:srgbClr val="529DF7"/>
                </a:solidFill>
                <a:latin typeface="Aktiv Grotesk"/>
                <a:ea typeface="Aktiv Grotesk"/>
                <a:cs typeface="Aktiv Grotesk"/>
                <a:sym typeface="Aktiv Grotesk"/>
              </a:defRPr>
            </a:lvl1pPr>
          </a:lstStyle>
          <a:p>
            <a:r>
              <a:rPr lang="en-US" dirty="0" err="1"/>
              <a:t>CoPilot</a:t>
            </a:r>
            <a:r>
              <a:rPr lang="en-US" dirty="0"/>
              <a:t> Ascend</a:t>
            </a:r>
            <a:r>
              <a:rPr dirty="0"/>
              <a:t>:</a:t>
            </a:r>
            <a:r>
              <a:rPr lang="en-US" dirty="0"/>
              <a:t>  For an individual faculty member….</a:t>
            </a:r>
            <a:endParaRPr dirty="0"/>
          </a:p>
        </p:txBody>
      </p:sp>
      <p:pic>
        <p:nvPicPr>
          <p:cNvPr id="4" name="Picture 3" descr="Chart, line chart&#10;&#10;Description automatically generated">
            <a:extLst>
              <a:ext uri="{FF2B5EF4-FFF2-40B4-BE49-F238E27FC236}">
                <a16:creationId xmlns:a16="http://schemas.microsoft.com/office/drawing/2014/main" id="{BF5D3CD6-4DBB-4A8D-A09E-99F5BB54FB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5143" y="239486"/>
            <a:ext cx="6231698" cy="6498771"/>
          </a:xfrm>
          <a:prstGeom prst="rect">
            <a:avLst/>
          </a:prstGeom>
        </p:spPr>
      </p:pic>
    </p:spTree>
    <p:extLst>
      <p:ext uri="{BB962C8B-B14F-4D97-AF65-F5344CB8AC3E}">
        <p14:creationId xmlns:p14="http://schemas.microsoft.com/office/powerpoint/2010/main" val="356818608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5"/>
          <p:cNvSpPr txBox="1"/>
          <p:nvPr/>
        </p:nvSpPr>
        <p:spPr>
          <a:xfrm>
            <a:off x="1953495" y="693629"/>
            <a:ext cx="8634541"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spcBef>
                <a:spcPts val="600"/>
              </a:spcBef>
              <a:defRPr sz="3200" b="1" u="sng">
                <a:solidFill>
                  <a:srgbClr val="529DF7"/>
                </a:solidFill>
                <a:latin typeface="Aktiv Grotesk"/>
                <a:ea typeface="Aktiv Grotesk"/>
                <a:cs typeface="Aktiv Grotesk"/>
                <a:sym typeface="Aktiv Grotesk"/>
              </a:defRPr>
            </a:lvl1pPr>
          </a:lstStyle>
          <a:p>
            <a:r>
              <a:rPr lang="en-US" dirty="0" err="1"/>
              <a:t>CoPilot</a:t>
            </a:r>
            <a:r>
              <a:rPr lang="en-US" dirty="0"/>
              <a:t> Ascend</a:t>
            </a:r>
            <a:r>
              <a:rPr dirty="0"/>
              <a:t>:</a:t>
            </a:r>
            <a:r>
              <a:rPr lang="en-US" dirty="0"/>
              <a:t>  UNM community report Fall 2020</a:t>
            </a:r>
            <a:endParaRPr dirty="0"/>
          </a:p>
        </p:txBody>
      </p:sp>
      <p:pic>
        <p:nvPicPr>
          <p:cNvPr id="3" name="Picture 2">
            <a:extLst>
              <a:ext uri="{FF2B5EF4-FFF2-40B4-BE49-F238E27FC236}">
                <a16:creationId xmlns:a16="http://schemas.microsoft.com/office/drawing/2014/main" id="{BF5E8AB5-F3E5-44D1-BA14-8E4B3E991E3B}"/>
              </a:ext>
            </a:extLst>
          </p:cNvPr>
          <p:cNvPicPr>
            <a:picLocks noChangeAspect="1"/>
          </p:cNvPicPr>
          <p:nvPr/>
        </p:nvPicPr>
        <p:blipFill rotWithShape="1">
          <a:blip r:embed="rId2">
            <a:extLst>
              <a:ext uri="{28A0092B-C50C-407E-A947-70E740481C1C}">
                <a14:useLocalDpi xmlns:a14="http://schemas.microsoft.com/office/drawing/2010/main" val="0"/>
              </a:ext>
            </a:extLst>
          </a:blip>
          <a:srcRect b="6657"/>
          <a:stretch/>
        </p:blipFill>
        <p:spPr>
          <a:xfrm>
            <a:off x="1841880" y="1278405"/>
            <a:ext cx="8396625" cy="5579596"/>
          </a:xfrm>
          <a:prstGeom prst="rect">
            <a:avLst/>
          </a:prstGeom>
        </p:spPr>
      </p:pic>
      <p:sp>
        <p:nvSpPr>
          <p:cNvPr id="6" name="Frame 5">
            <a:extLst>
              <a:ext uri="{FF2B5EF4-FFF2-40B4-BE49-F238E27FC236}">
                <a16:creationId xmlns:a16="http://schemas.microsoft.com/office/drawing/2014/main" id="{E6C0854D-D22F-41B1-8251-6EE3F2F2F35C}"/>
              </a:ext>
            </a:extLst>
          </p:cNvPr>
          <p:cNvSpPr/>
          <p:nvPr/>
        </p:nvSpPr>
        <p:spPr>
          <a:xfrm>
            <a:off x="5838000" y="2699111"/>
            <a:ext cx="628114" cy="4158889"/>
          </a:xfrm>
          <a:prstGeom prst="frame">
            <a:avLst/>
          </a:prstGeom>
          <a:solidFill>
            <a:srgbClr val="FF00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7" name="Frame 6">
            <a:extLst>
              <a:ext uri="{FF2B5EF4-FFF2-40B4-BE49-F238E27FC236}">
                <a16:creationId xmlns:a16="http://schemas.microsoft.com/office/drawing/2014/main" id="{02D8E973-61C5-4B27-88BC-42DFDC41C5D1}"/>
              </a:ext>
            </a:extLst>
          </p:cNvPr>
          <p:cNvSpPr/>
          <p:nvPr/>
        </p:nvSpPr>
        <p:spPr>
          <a:xfrm>
            <a:off x="1953495" y="4142129"/>
            <a:ext cx="8104905" cy="584776"/>
          </a:xfrm>
          <a:prstGeom prst="frame">
            <a:avLst/>
          </a:prstGeom>
          <a:solidFill>
            <a:srgbClr val="00B05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8" name="Frame 7">
            <a:extLst>
              <a:ext uri="{FF2B5EF4-FFF2-40B4-BE49-F238E27FC236}">
                <a16:creationId xmlns:a16="http://schemas.microsoft.com/office/drawing/2014/main" id="{24668854-5C8D-4416-B9B6-CF9DA15DE948}"/>
              </a:ext>
            </a:extLst>
          </p:cNvPr>
          <p:cNvSpPr/>
          <p:nvPr/>
        </p:nvSpPr>
        <p:spPr>
          <a:xfrm>
            <a:off x="1953494" y="5406640"/>
            <a:ext cx="8104905" cy="584776"/>
          </a:xfrm>
          <a:prstGeom prst="frame">
            <a:avLst/>
          </a:prstGeom>
          <a:solidFill>
            <a:srgbClr val="00B05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9" name="Frame 8">
            <a:extLst>
              <a:ext uri="{FF2B5EF4-FFF2-40B4-BE49-F238E27FC236}">
                <a16:creationId xmlns:a16="http://schemas.microsoft.com/office/drawing/2014/main" id="{35E19167-798B-4FFD-BBCB-446E8E24996D}"/>
              </a:ext>
            </a:extLst>
          </p:cNvPr>
          <p:cNvSpPr/>
          <p:nvPr/>
        </p:nvSpPr>
        <p:spPr>
          <a:xfrm>
            <a:off x="1946372" y="4732753"/>
            <a:ext cx="8112027" cy="635611"/>
          </a:xfrm>
          <a:prstGeom prst="frame">
            <a:avLst/>
          </a:prstGeom>
          <a:solidFill>
            <a:srgbClr val="FF00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0" name="Frame 9">
            <a:extLst>
              <a:ext uri="{FF2B5EF4-FFF2-40B4-BE49-F238E27FC236}">
                <a16:creationId xmlns:a16="http://schemas.microsoft.com/office/drawing/2014/main" id="{26A67C78-3123-4450-A16A-22D816A2317E}"/>
              </a:ext>
            </a:extLst>
          </p:cNvPr>
          <p:cNvSpPr/>
          <p:nvPr/>
        </p:nvSpPr>
        <p:spPr>
          <a:xfrm>
            <a:off x="1946372" y="2697916"/>
            <a:ext cx="8104905" cy="584776"/>
          </a:xfrm>
          <a:prstGeom prst="frame">
            <a:avLst/>
          </a:prstGeom>
          <a:solidFill>
            <a:srgbClr val="00B05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27572892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437886-068E-4AD7-BE67-192721036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2667"/>
            <a:ext cx="12192000" cy="4754971"/>
          </a:xfrm>
          <a:prstGeom prst="rect">
            <a:avLst/>
          </a:prstGeom>
        </p:spPr>
      </p:pic>
      <p:pic>
        <p:nvPicPr>
          <p:cNvPr id="6" name="Picture 5">
            <a:extLst>
              <a:ext uri="{FF2B5EF4-FFF2-40B4-BE49-F238E27FC236}">
                <a16:creationId xmlns:a16="http://schemas.microsoft.com/office/drawing/2014/main" id="{526C2C8C-AA8D-4923-A3C1-AC131FD5D4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314196"/>
            <a:ext cx="1171575" cy="618471"/>
          </a:xfrm>
          <a:prstGeom prst="rect">
            <a:avLst/>
          </a:prstGeom>
        </p:spPr>
      </p:pic>
    </p:spTree>
    <p:extLst>
      <p:ext uri="{BB962C8B-B14F-4D97-AF65-F5344CB8AC3E}">
        <p14:creationId xmlns:p14="http://schemas.microsoft.com/office/powerpoint/2010/main" val="3577856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5E8E2D-D5FE-0046-B45A-46174A179F0F}"/>
              </a:ext>
            </a:extLst>
          </p:cNvPr>
          <p:cNvPicPr>
            <a:picLocks noChangeAspect="1"/>
          </p:cNvPicPr>
          <p:nvPr/>
        </p:nvPicPr>
        <p:blipFill rotWithShape="1">
          <a:blip r:embed="rId2"/>
          <a:srcRect t="4800" b="40622"/>
          <a:stretch/>
        </p:blipFill>
        <p:spPr>
          <a:xfrm>
            <a:off x="822231" y="471297"/>
            <a:ext cx="10547537" cy="3742944"/>
          </a:xfrm>
          <a:prstGeom prst="rect">
            <a:avLst/>
          </a:prstGeom>
        </p:spPr>
      </p:pic>
      <p:pic>
        <p:nvPicPr>
          <p:cNvPr id="4" name="Picture 3">
            <a:extLst>
              <a:ext uri="{FF2B5EF4-FFF2-40B4-BE49-F238E27FC236}">
                <a16:creationId xmlns:a16="http://schemas.microsoft.com/office/drawing/2014/main" id="{0E856FDA-80CD-4422-A656-773D0A1320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550" y="4214241"/>
            <a:ext cx="11010900" cy="2314575"/>
          </a:xfrm>
          <a:prstGeom prst="rect">
            <a:avLst/>
          </a:prstGeom>
        </p:spPr>
      </p:pic>
    </p:spTree>
    <p:extLst>
      <p:ext uri="{BB962C8B-B14F-4D97-AF65-F5344CB8AC3E}">
        <p14:creationId xmlns:p14="http://schemas.microsoft.com/office/powerpoint/2010/main" val="861715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F60D56-F84D-4B99-9DEA-84D74304FE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314196"/>
            <a:ext cx="1171575" cy="618471"/>
          </a:xfrm>
          <a:prstGeom prst="rect">
            <a:avLst/>
          </a:prstGeom>
        </p:spPr>
      </p:pic>
      <p:pic>
        <p:nvPicPr>
          <p:cNvPr id="6" name="Picture 5">
            <a:extLst>
              <a:ext uri="{FF2B5EF4-FFF2-40B4-BE49-F238E27FC236}">
                <a16:creationId xmlns:a16="http://schemas.microsoft.com/office/drawing/2014/main" id="{70DF66E7-48C7-4349-9FB9-3239331F2F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316" y="203955"/>
            <a:ext cx="8273610" cy="6450089"/>
          </a:xfrm>
          <a:prstGeom prst="rect">
            <a:avLst/>
          </a:prstGeom>
        </p:spPr>
      </p:pic>
    </p:spTree>
    <p:extLst>
      <p:ext uri="{BB962C8B-B14F-4D97-AF65-F5344CB8AC3E}">
        <p14:creationId xmlns:p14="http://schemas.microsoft.com/office/powerpoint/2010/main" val="1020499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A32AE-CACF-4CF9-858E-4688A7A5BCD4}"/>
              </a:ext>
            </a:extLst>
          </p:cNvPr>
          <p:cNvSpPr>
            <a:spLocks noGrp="1"/>
          </p:cNvSpPr>
          <p:nvPr>
            <p:ph type="title"/>
          </p:nvPr>
        </p:nvSpPr>
        <p:spPr>
          <a:xfrm>
            <a:off x="2190750" y="190371"/>
            <a:ext cx="9391650" cy="1325563"/>
          </a:xfrm>
        </p:spPr>
        <p:txBody>
          <a:bodyPr/>
          <a:lstStyle/>
          <a:p>
            <a:r>
              <a:rPr lang="en-US" dirty="0"/>
              <a:t>Training and Resources</a:t>
            </a:r>
          </a:p>
        </p:txBody>
      </p:sp>
      <p:sp>
        <p:nvSpPr>
          <p:cNvPr id="3" name="Content Placeholder 2">
            <a:extLst>
              <a:ext uri="{FF2B5EF4-FFF2-40B4-BE49-F238E27FC236}">
                <a16:creationId xmlns:a16="http://schemas.microsoft.com/office/drawing/2014/main" id="{B00FE3DF-1663-4A2D-AF04-CBDF6EEF8EA0}"/>
              </a:ext>
            </a:extLst>
          </p:cNvPr>
          <p:cNvSpPr>
            <a:spLocks noGrp="1"/>
          </p:cNvSpPr>
          <p:nvPr>
            <p:ph idx="1"/>
          </p:nvPr>
        </p:nvSpPr>
        <p:spPr>
          <a:xfrm>
            <a:off x="742950" y="1463674"/>
            <a:ext cx="10515600" cy="5203955"/>
          </a:xfrm>
        </p:spPr>
        <p:txBody>
          <a:bodyPr>
            <a:normAutofit/>
          </a:bodyPr>
          <a:lstStyle/>
          <a:p>
            <a:r>
              <a:rPr lang="en-US" dirty="0"/>
              <a:t>Faculty Development Workshop Series</a:t>
            </a:r>
          </a:p>
          <a:p>
            <a:pPr lvl="1"/>
            <a:r>
              <a:rPr lang="en-US" dirty="0"/>
              <a:t>SEP Framework and Assessment</a:t>
            </a:r>
          </a:p>
          <a:p>
            <a:pPr lvl="1"/>
            <a:r>
              <a:rPr lang="en-US" dirty="0"/>
              <a:t>Syllabus Workshop</a:t>
            </a:r>
          </a:p>
          <a:p>
            <a:pPr lvl="1"/>
            <a:r>
              <a:rPr lang="en-US" dirty="0"/>
              <a:t>Change Ideas</a:t>
            </a:r>
          </a:p>
          <a:p>
            <a:pPr lvl="1"/>
            <a:endParaRPr lang="en-US" dirty="0"/>
          </a:p>
          <a:p>
            <a:r>
              <a:rPr lang="en-US" dirty="0"/>
              <a:t>The SEP Practices Library</a:t>
            </a:r>
          </a:p>
          <a:p>
            <a:pPr lvl="1"/>
            <a:r>
              <a:rPr lang="en-US" dirty="0"/>
              <a:t>Descriptions of Practices</a:t>
            </a:r>
          </a:p>
          <a:p>
            <a:pPr lvl="1"/>
            <a:r>
              <a:rPr lang="en-US" dirty="0"/>
              <a:t>Examples</a:t>
            </a:r>
          </a:p>
          <a:p>
            <a:pPr lvl="1"/>
            <a:r>
              <a:rPr lang="en-US" dirty="0"/>
              <a:t>Supporting Research</a:t>
            </a:r>
          </a:p>
          <a:p>
            <a:pPr lvl="1"/>
            <a:endParaRPr lang="en-US" dirty="0"/>
          </a:p>
          <a:p>
            <a:r>
              <a:rPr lang="en-US" dirty="0" err="1"/>
              <a:t>CoPilot</a:t>
            </a:r>
            <a:r>
              <a:rPr lang="en-US" dirty="0"/>
              <a:t> Ascend Orientation</a:t>
            </a:r>
          </a:p>
        </p:txBody>
      </p:sp>
      <p:pic>
        <p:nvPicPr>
          <p:cNvPr id="4" name="Picture 3">
            <a:extLst>
              <a:ext uri="{FF2B5EF4-FFF2-40B4-BE49-F238E27FC236}">
                <a16:creationId xmlns:a16="http://schemas.microsoft.com/office/drawing/2014/main" id="{5A80090C-109E-4DD7-AA83-DA3120056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314196"/>
            <a:ext cx="1171575" cy="618471"/>
          </a:xfrm>
          <a:prstGeom prst="rect">
            <a:avLst/>
          </a:prstGeom>
        </p:spPr>
      </p:pic>
    </p:spTree>
    <p:extLst>
      <p:ext uri="{BB962C8B-B14F-4D97-AF65-F5344CB8AC3E}">
        <p14:creationId xmlns:p14="http://schemas.microsoft.com/office/powerpoint/2010/main" val="591038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A32AE-CACF-4CF9-858E-4688A7A5BCD4}"/>
              </a:ext>
            </a:extLst>
          </p:cNvPr>
          <p:cNvSpPr>
            <a:spLocks noGrp="1"/>
          </p:cNvSpPr>
          <p:nvPr>
            <p:ph type="title"/>
          </p:nvPr>
        </p:nvSpPr>
        <p:spPr>
          <a:xfrm>
            <a:off x="2190750" y="190371"/>
            <a:ext cx="9391650" cy="1325563"/>
          </a:xfrm>
        </p:spPr>
        <p:txBody>
          <a:bodyPr/>
          <a:lstStyle/>
          <a:p>
            <a:r>
              <a:rPr lang="en-US" dirty="0"/>
              <a:t>Faculty Fellows’ SEP Support</a:t>
            </a:r>
          </a:p>
        </p:txBody>
      </p:sp>
      <p:sp>
        <p:nvSpPr>
          <p:cNvPr id="3" name="Content Placeholder 2">
            <a:extLst>
              <a:ext uri="{FF2B5EF4-FFF2-40B4-BE49-F238E27FC236}">
                <a16:creationId xmlns:a16="http://schemas.microsoft.com/office/drawing/2014/main" id="{B00FE3DF-1663-4A2D-AF04-CBDF6EEF8EA0}"/>
              </a:ext>
            </a:extLst>
          </p:cNvPr>
          <p:cNvSpPr>
            <a:spLocks noGrp="1"/>
          </p:cNvSpPr>
          <p:nvPr>
            <p:ph idx="1"/>
          </p:nvPr>
        </p:nvSpPr>
        <p:spPr>
          <a:xfrm>
            <a:off x="742950" y="1463674"/>
            <a:ext cx="10515600" cy="5203955"/>
          </a:xfrm>
        </p:spPr>
        <p:txBody>
          <a:bodyPr>
            <a:normAutofit fontScale="70000" lnSpcReduction="20000"/>
          </a:bodyPr>
          <a:lstStyle/>
          <a:p>
            <a:r>
              <a:rPr lang="en-US" dirty="0"/>
              <a:t>The UNM SEP Team</a:t>
            </a:r>
          </a:p>
          <a:p>
            <a:pPr lvl="1"/>
            <a:r>
              <a:rPr lang="en-US" dirty="0"/>
              <a:t>Lead: Pamela Cheek</a:t>
            </a:r>
          </a:p>
          <a:p>
            <a:pPr lvl="1"/>
            <a:r>
              <a:rPr lang="en-US" dirty="0"/>
              <a:t>Science Lead: Sushilla Knottenbelt</a:t>
            </a:r>
          </a:p>
          <a:p>
            <a:pPr lvl="1"/>
            <a:r>
              <a:rPr lang="en-US" dirty="0"/>
              <a:t>IRB and Scientific Support: Andrew Rowland</a:t>
            </a:r>
          </a:p>
          <a:p>
            <a:pPr lvl="1"/>
            <a:r>
              <a:rPr lang="en-US" dirty="0"/>
              <a:t>Project Manager: Joe Suilmann</a:t>
            </a:r>
          </a:p>
          <a:p>
            <a:pPr lvl="1"/>
            <a:r>
              <a:rPr lang="en-US" dirty="0"/>
              <a:t>Institutional Analysis: Charla Orozco</a:t>
            </a:r>
          </a:p>
          <a:p>
            <a:pPr lvl="1"/>
            <a:r>
              <a:rPr lang="en-US" dirty="0"/>
              <a:t>Data Analysis:  Mónica Jenrette</a:t>
            </a:r>
          </a:p>
          <a:p>
            <a:pPr lvl="1"/>
            <a:r>
              <a:rPr lang="en-US" dirty="0"/>
              <a:t>Champions: Monica Nitsche and Kelly Howe</a:t>
            </a:r>
          </a:p>
          <a:p>
            <a:endParaRPr lang="en-US" dirty="0"/>
          </a:p>
          <a:p>
            <a:r>
              <a:rPr lang="en-US" dirty="0"/>
              <a:t>From Outside UNM</a:t>
            </a:r>
          </a:p>
          <a:p>
            <a:pPr lvl="1"/>
            <a:r>
              <a:rPr lang="en-US" dirty="0"/>
              <a:t>SEP PI: Mary Murphy, VP for Equity and Inclusion Indiana University</a:t>
            </a:r>
          </a:p>
          <a:p>
            <a:pPr lvl="1"/>
            <a:r>
              <a:rPr lang="en-US" dirty="0"/>
              <a:t>Participants from other SEP Institutions</a:t>
            </a:r>
          </a:p>
          <a:p>
            <a:endParaRPr lang="en-US" dirty="0"/>
          </a:p>
          <a:p>
            <a:r>
              <a:rPr lang="en-US" dirty="0"/>
              <a:t>Communication</a:t>
            </a:r>
          </a:p>
          <a:p>
            <a:pPr lvl="1"/>
            <a:r>
              <a:rPr lang="en-US" dirty="0"/>
              <a:t>Weekly Updates</a:t>
            </a:r>
          </a:p>
          <a:p>
            <a:pPr lvl="1"/>
            <a:r>
              <a:rPr lang="en-US" dirty="0"/>
              <a:t>Monthly SEP STEP Meetings with the Faculty Fellows Community of Practice</a:t>
            </a:r>
          </a:p>
          <a:p>
            <a:pPr lvl="1"/>
            <a:r>
              <a:rPr lang="en-US" dirty="0"/>
              <a:t>E-Mail Helpline: </a:t>
            </a:r>
            <a:r>
              <a:rPr lang="en-US" dirty="0">
                <a:hlinkClick r:id="rId2"/>
              </a:rPr>
              <a:t>StudentExperienceUNM@unm.edu</a:t>
            </a:r>
            <a:endParaRPr lang="en-US" dirty="0"/>
          </a:p>
          <a:p>
            <a:pPr lvl="1"/>
            <a:r>
              <a:rPr lang="en-US" dirty="0"/>
              <a:t>UNM SEP Teams Site</a:t>
            </a:r>
          </a:p>
          <a:p>
            <a:pPr lvl="1"/>
            <a:r>
              <a:rPr lang="en-US" dirty="0"/>
              <a:t>National SEP and PERTS Teams</a:t>
            </a:r>
          </a:p>
        </p:txBody>
      </p:sp>
      <p:pic>
        <p:nvPicPr>
          <p:cNvPr id="4" name="Picture 3">
            <a:extLst>
              <a:ext uri="{FF2B5EF4-FFF2-40B4-BE49-F238E27FC236}">
                <a16:creationId xmlns:a16="http://schemas.microsoft.com/office/drawing/2014/main" id="{5A80090C-109E-4DD7-AA83-DA3120056D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314196"/>
            <a:ext cx="1171575" cy="618471"/>
          </a:xfrm>
          <a:prstGeom prst="rect">
            <a:avLst/>
          </a:prstGeom>
        </p:spPr>
      </p:pic>
    </p:spTree>
    <p:extLst>
      <p:ext uri="{BB962C8B-B14F-4D97-AF65-F5344CB8AC3E}">
        <p14:creationId xmlns:p14="http://schemas.microsoft.com/office/powerpoint/2010/main" val="558375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C71DC-3044-DB46-9987-554BCA7BDD7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063650C-D515-654C-A8DC-466413BB6BDA}"/>
              </a:ext>
            </a:extLst>
          </p:cNvPr>
          <p:cNvPicPr>
            <a:picLocks noGrp="1" noChangeAspect="1"/>
          </p:cNvPicPr>
          <p:nvPr>
            <p:ph idx="1"/>
          </p:nvPr>
        </p:nvPicPr>
        <p:blipFill>
          <a:blip r:embed="rId3"/>
          <a:stretch>
            <a:fillRect/>
          </a:stretch>
        </p:blipFill>
        <p:spPr>
          <a:xfrm>
            <a:off x="117226" y="270995"/>
            <a:ext cx="11957547" cy="5941546"/>
          </a:xfrm>
        </p:spPr>
      </p:pic>
    </p:spTree>
    <p:extLst>
      <p:ext uri="{BB962C8B-B14F-4D97-AF65-F5344CB8AC3E}">
        <p14:creationId xmlns:p14="http://schemas.microsoft.com/office/powerpoint/2010/main" val="4176195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823F54-6657-D64C-90EF-D669AF879C21}"/>
              </a:ext>
            </a:extLst>
          </p:cNvPr>
          <p:cNvSpPr txBox="1">
            <a:spLocks/>
          </p:cNvSpPr>
          <p:nvPr/>
        </p:nvSpPr>
        <p:spPr>
          <a:xfrm>
            <a:off x="2943303" y="509167"/>
            <a:ext cx="5771769" cy="308327"/>
          </a:xfrm>
          <a:prstGeom prst="rect">
            <a:avLst/>
          </a:prstGeom>
        </p:spPr>
        <p:txBody>
          <a:bodyPr vert="horz" lIns="66563" tIns="33281" rIns="66563" bIns="33281" rtlCol="0" anchor="ctr">
            <a:noAutofit/>
          </a:bodyPr>
          <a:lstStyle>
            <a:lvl1pPr algn="l" defTabSz="914400" rtl="0" eaLnBrk="1" latinLnBrk="0" hangingPunct="1">
              <a:lnSpc>
                <a:spcPct val="90000"/>
              </a:lnSpc>
              <a:spcBef>
                <a:spcPct val="0"/>
              </a:spcBef>
              <a:buNone/>
              <a:defRPr sz="6000" b="1" kern="1200">
                <a:solidFill>
                  <a:schemeClr val="accent5"/>
                </a:solidFill>
                <a:latin typeface="+mj-lt"/>
                <a:ea typeface="+mj-ea"/>
                <a:cs typeface="+mj-cs"/>
              </a:defRPr>
            </a:lvl1pPr>
          </a:lstStyle>
          <a:p>
            <a:r>
              <a:rPr lang="en-US" sz="1310" dirty="0"/>
              <a:t>UNM Selected Research Results: DFW Rates in Gateway STEM Courses</a:t>
            </a:r>
          </a:p>
        </p:txBody>
      </p:sp>
      <p:pic>
        <p:nvPicPr>
          <p:cNvPr id="10" name="Picture 9">
            <a:extLst>
              <a:ext uri="{FF2B5EF4-FFF2-40B4-BE49-F238E27FC236}">
                <a16:creationId xmlns:a16="http://schemas.microsoft.com/office/drawing/2014/main" id="{A97D4F94-B713-E543-B3C2-25E06F6734A7}"/>
              </a:ext>
            </a:extLst>
          </p:cNvPr>
          <p:cNvPicPr>
            <a:picLocks noChangeAspect="1"/>
          </p:cNvPicPr>
          <p:nvPr/>
        </p:nvPicPr>
        <p:blipFill>
          <a:blip r:embed="rId3"/>
          <a:stretch>
            <a:fillRect/>
          </a:stretch>
        </p:blipFill>
        <p:spPr>
          <a:xfrm>
            <a:off x="1985877" y="1349129"/>
            <a:ext cx="8442415" cy="4276646"/>
          </a:xfrm>
          <a:prstGeom prst="rect">
            <a:avLst/>
          </a:prstGeom>
        </p:spPr>
      </p:pic>
      <p:sp>
        <p:nvSpPr>
          <p:cNvPr id="5" name="Oval 4"/>
          <p:cNvSpPr/>
          <p:nvPr/>
        </p:nvSpPr>
        <p:spPr>
          <a:xfrm>
            <a:off x="3576138" y="2269857"/>
            <a:ext cx="6852154" cy="335591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spTree>
    <p:extLst>
      <p:ext uri="{BB962C8B-B14F-4D97-AF65-F5344CB8AC3E}">
        <p14:creationId xmlns:p14="http://schemas.microsoft.com/office/powerpoint/2010/main" val="3092225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1" y="515799"/>
            <a:ext cx="9690653" cy="590931"/>
          </a:xfrm>
        </p:spPr>
        <p:txBody>
          <a:bodyPr/>
          <a:lstStyle/>
          <a:p>
            <a:r>
              <a:rPr lang="en-CA" dirty="0"/>
              <a:t>How Learning Mindsets Affect Students</a:t>
            </a:r>
          </a:p>
        </p:txBody>
      </p:sp>
      <p:pic>
        <p:nvPicPr>
          <p:cNvPr id="14" name="Google Shape;897;p170">
            <a:extLst>
              <a:ext uri="{FF2B5EF4-FFF2-40B4-BE49-F238E27FC236}">
                <a16:creationId xmlns:a16="http://schemas.microsoft.com/office/drawing/2014/main" id="{8C0C3962-3F85-4F43-8E40-E0DB7D4AF43E}"/>
              </a:ext>
            </a:extLst>
          </p:cNvPr>
          <p:cNvPicPr preferRelativeResize="0"/>
          <p:nvPr/>
        </p:nvPicPr>
        <p:blipFill rotWithShape="1">
          <a:blip r:embed="rId3">
            <a:alphaModFix/>
          </a:blip>
          <a:srcRect/>
          <a:stretch/>
        </p:blipFill>
        <p:spPr>
          <a:xfrm>
            <a:off x="2324746" y="1106730"/>
            <a:ext cx="7563173" cy="5381939"/>
          </a:xfrm>
          <a:prstGeom prst="rect">
            <a:avLst/>
          </a:prstGeom>
          <a:noFill/>
          <a:ln>
            <a:noFill/>
          </a:ln>
        </p:spPr>
      </p:pic>
      <p:sp>
        <p:nvSpPr>
          <p:cNvPr id="16" name="Google Shape;799;p161">
            <a:extLst>
              <a:ext uri="{FF2B5EF4-FFF2-40B4-BE49-F238E27FC236}">
                <a16:creationId xmlns:a16="http://schemas.microsoft.com/office/drawing/2014/main" id="{414C0DD8-A90A-4B1A-BC2B-4AAEB8233A78}"/>
              </a:ext>
            </a:extLst>
          </p:cNvPr>
          <p:cNvSpPr txBox="1"/>
          <p:nvPr/>
        </p:nvSpPr>
        <p:spPr>
          <a:xfrm>
            <a:off x="0" y="6488668"/>
            <a:ext cx="4998000" cy="328400"/>
          </a:xfrm>
          <a:prstGeom prst="rect">
            <a:avLst/>
          </a:prstGeom>
          <a:noFill/>
          <a:ln>
            <a:noFill/>
          </a:ln>
        </p:spPr>
        <p:txBody>
          <a:bodyPr spcFirstLastPara="1" wrap="square" lIns="121900" tIns="60933" rIns="121900" bIns="60933" anchor="t" anchorCtr="0">
            <a:noAutofit/>
          </a:bodyPr>
          <a:lstStyle/>
          <a:p>
            <a:r>
              <a:rPr lang="en" sz="1333" dirty="0"/>
              <a:t>Adapted from diagram designed by Mindset Scholars Network</a:t>
            </a:r>
            <a:endParaRPr sz="1867" dirty="0"/>
          </a:p>
        </p:txBody>
      </p:sp>
    </p:spTree>
    <p:extLst>
      <p:ext uri="{BB962C8B-B14F-4D97-AF65-F5344CB8AC3E}">
        <p14:creationId xmlns:p14="http://schemas.microsoft.com/office/powerpoint/2010/main" val="761259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3"/>
          <p:cNvSpPr txBox="1">
            <a:spLocks noGrp="1"/>
          </p:cNvSpPr>
          <p:nvPr>
            <p:ph type="title"/>
          </p:nvPr>
        </p:nvSpPr>
        <p:spPr>
          <a:xfrm>
            <a:off x="1676400" y="-23797"/>
            <a:ext cx="10515600" cy="1325700"/>
          </a:xfrm>
          <a:prstGeom prst="rect">
            <a:avLst/>
          </a:prstGeom>
          <a:noFill/>
          <a:ln>
            <a:noFill/>
          </a:ln>
        </p:spPr>
        <p:txBody>
          <a:bodyPr spcFirstLastPara="1" wrap="square" lIns="91425" tIns="45700" rIns="91425" bIns="45700" anchor="ctr" anchorCtr="0">
            <a:noAutofit/>
          </a:bodyPr>
          <a:lstStyle/>
          <a:p>
            <a:pPr lvl="0">
              <a:buClr>
                <a:schemeClr val="accent6"/>
              </a:buClr>
              <a:buSzPts val="4400"/>
            </a:pPr>
            <a:r>
              <a:rPr lang="en-CA" sz="3600" b="1" dirty="0">
                <a:solidFill>
                  <a:srgbClr val="5B9BD5"/>
                </a:solidFill>
                <a:latin typeface="+mn-lt"/>
              </a:rPr>
              <a:t>Instructors Who Foster a Sense of Belonging in College</a:t>
            </a:r>
            <a:endParaRPr sz="3600" b="1" dirty="0">
              <a:solidFill>
                <a:srgbClr val="5B9BD5"/>
              </a:solidFill>
              <a:latin typeface="+mn-lt"/>
            </a:endParaRPr>
          </a:p>
        </p:txBody>
      </p:sp>
      <p:sp>
        <p:nvSpPr>
          <p:cNvPr id="304" name="Google Shape;304;p33"/>
          <p:cNvSpPr txBox="1">
            <a:spLocks noGrp="1"/>
          </p:cNvSpPr>
          <p:nvPr>
            <p:ph type="body" idx="1"/>
          </p:nvPr>
        </p:nvSpPr>
        <p:spPr>
          <a:xfrm>
            <a:off x="491150" y="1799975"/>
            <a:ext cx="10515600" cy="39579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600"/>
              </a:spcBef>
              <a:spcAft>
                <a:spcPts val="0"/>
              </a:spcAft>
              <a:buClr>
                <a:srgbClr val="000000"/>
              </a:buClr>
              <a:buSzPts val="2400"/>
              <a:buChar char="●"/>
            </a:pPr>
            <a:r>
              <a:rPr lang="en-US" sz="2800" dirty="0">
                <a:solidFill>
                  <a:srgbClr val="000000"/>
                </a:solidFill>
              </a:rPr>
              <a:t>Convey that their classroom is a place where all students belong</a:t>
            </a:r>
          </a:p>
          <a:p>
            <a:pPr marL="457200" lvl="0" indent="-381000" algn="l" rtl="0">
              <a:lnSpc>
                <a:spcPct val="115000"/>
              </a:lnSpc>
              <a:spcBef>
                <a:spcPts val="600"/>
              </a:spcBef>
              <a:spcAft>
                <a:spcPts val="0"/>
              </a:spcAft>
              <a:buClr>
                <a:srgbClr val="000000"/>
              </a:buClr>
              <a:buSzPts val="2400"/>
              <a:buChar char="●"/>
            </a:pPr>
            <a:r>
              <a:rPr lang="en-US" sz="2800" dirty="0">
                <a:solidFill>
                  <a:srgbClr val="000000"/>
                </a:solidFill>
              </a:rPr>
              <a:t>Convey that almost everyone faces challenges (e.g. lower grades; feeling intimidated by course material) </a:t>
            </a:r>
          </a:p>
          <a:p>
            <a:pPr marL="457200" lvl="0" indent="-381000" algn="l" rtl="0">
              <a:lnSpc>
                <a:spcPct val="115000"/>
              </a:lnSpc>
              <a:spcBef>
                <a:spcPts val="600"/>
              </a:spcBef>
              <a:spcAft>
                <a:spcPts val="0"/>
              </a:spcAft>
              <a:buClr>
                <a:srgbClr val="000000"/>
              </a:buClr>
              <a:buSzPts val="2400"/>
              <a:buChar char="●"/>
            </a:pPr>
            <a:r>
              <a:rPr lang="en-US" dirty="0">
                <a:solidFill>
                  <a:srgbClr val="000000"/>
                </a:solidFill>
              </a:rPr>
              <a:t>Convey that such challenges are not a sign that a student does not belong there</a:t>
            </a:r>
          </a:p>
          <a:p>
            <a:pPr marL="457200" lvl="0" indent="-381000" algn="l" rtl="0">
              <a:lnSpc>
                <a:spcPct val="115000"/>
              </a:lnSpc>
              <a:spcBef>
                <a:spcPts val="600"/>
              </a:spcBef>
              <a:spcAft>
                <a:spcPts val="0"/>
              </a:spcAft>
              <a:buClr>
                <a:srgbClr val="000000"/>
              </a:buClr>
              <a:buSzPts val="2400"/>
              <a:buChar char="●"/>
            </a:pPr>
            <a:r>
              <a:rPr lang="en-US" dirty="0">
                <a:solidFill>
                  <a:srgbClr val="000000"/>
                </a:solidFill>
              </a:rPr>
              <a:t>Convey that by giving it time, and taking agentic steps, most students do come to feel a sense of belonging</a:t>
            </a:r>
          </a:p>
          <a:p>
            <a:pPr marL="457200" lvl="0" indent="-381000" algn="l" rtl="0">
              <a:lnSpc>
                <a:spcPct val="115000"/>
              </a:lnSpc>
              <a:spcBef>
                <a:spcPts val="600"/>
              </a:spcBef>
              <a:spcAft>
                <a:spcPts val="0"/>
              </a:spcAft>
              <a:buClr>
                <a:srgbClr val="000000"/>
              </a:buClr>
              <a:buSzPts val="2400"/>
              <a:buChar char="●"/>
            </a:pPr>
            <a:endParaRPr sz="2800" dirty="0">
              <a:solidFill>
                <a:srgbClr val="000000"/>
              </a:solidFill>
            </a:endParaRPr>
          </a:p>
          <a:p>
            <a:pPr marL="0" marR="0" lvl="0" indent="0" algn="l" rtl="0">
              <a:lnSpc>
                <a:spcPct val="90000"/>
              </a:lnSpc>
              <a:spcBef>
                <a:spcPts val="1000"/>
              </a:spcBef>
              <a:spcAft>
                <a:spcPts val="0"/>
              </a:spcAft>
              <a:buNone/>
            </a:pPr>
            <a:endParaRPr sz="2000" dirty="0">
              <a:solidFill>
                <a:srgbClr val="000000"/>
              </a:solidFill>
            </a:endParaRPr>
          </a:p>
          <a:p>
            <a:pPr marL="685800" lvl="0" indent="0" algn="l" rtl="0">
              <a:lnSpc>
                <a:spcPct val="90000"/>
              </a:lnSpc>
              <a:spcBef>
                <a:spcPts val="1000"/>
              </a:spcBef>
              <a:spcAft>
                <a:spcPts val="0"/>
              </a:spcAft>
              <a:buNone/>
            </a:pPr>
            <a:endParaRPr dirty="0">
              <a:solidFill>
                <a:srgbClr val="000000"/>
              </a:solidFill>
            </a:endParaRPr>
          </a:p>
          <a:p>
            <a:pPr marL="228600" lvl="0" indent="0" algn="l" rtl="0">
              <a:lnSpc>
                <a:spcPct val="90000"/>
              </a:lnSpc>
              <a:spcBef>
                <a:spcPts val="1000"/>
              </a:spcBef>
              <a:spcAft>
                <a:spcPts val="0"/>
              </a:spcAft>
              <a:buNone/>
            </a:pPr>
            <a:endParaRPr dirty="0">
              <a:solidFill>
                <a:srgbClr val="000000"/>
              </a:solidFill>
            </a:endParaRPr>
          </a:p>
        </p:txBody>
      </p:sp>
      <p:pic>
        <p:nvPicPr>
          <p:cNvPr id="4" name="Picture 3">
            <a:extLst>
              <a:ext uri="{FF2B5EF4-FFF2-40B4-BE49-F238E27FC236}">
                <a16:creationId xmlns:a16="http://schemas.microsoft.com/office/drawing/2014/main" id="{4773C088-1313-4DF2-B513-A56EC0A7676C}"/>
              </a:ext>
            </a:extLst>
          </p:cNvPr>
          <p:cNvPicPr>
            <a:picLocks noChangeAspect="1"/>
          </p:cNvPicPr>
          <p:nvPr/>
        </p:nvPicPr>
        <p:blipFill>
          <a:blip r:embed="rId3"/>
          <a:stretch>
            <a:fillRect/>
          </a:stretch>
        </p:blipFill>
        <p:spPr>
          <a:xfrm>
            <a:off x="551852" y="386900"/>
            <a:ext cx="965522" cy="416930"/>
          </a:xfrm>
          <a:prstGeom prst="rect">
            <a:avLst/>
          </a:prstGeom>
        </p:spPr>
      </p:pic>
    </p:spTree>
    <p:extLst>
      <p:ext uri="{BB962C8B-B14F-4D97-AF65-F5344CB8AC3E}">
        <p14:creationId xmlns:p14="http://schemas.microsoft.com/office/powerpoint/2010/main" val="3377641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3"/>
          <p:cNvSpPr txBox="1">
            <a:spLocks noGrp="1"/>
          </p:cNvSpPr>
          <p:nvPr>
            <p:ph type="title"/>
          </p:nvPr>
        </p:nvSpPr>
        <p:spPr>
          <a:xfrm>
            <a:off x="1676400" y="-23797"/>
            <a:ext cx="10515600" cy="1325700"/>
          </a:xfrm>
          <a:prstGeom prst="rect">
            <a:avLst/>
          </a:prstGeom>
          <a:noFill/>
          <a:ln>
            <a:noFill/>
          </a:ln>
        </p:spPr>
        <p:txBody>
          <a:bodyPr spcFirstLastPara="1" wrap="square" lIns="91425" tIns="45700" rIns="91425" bIns="45700" anchor="ctr" anchorCtr="0">
            <a:noAutofit/>
          </a:bodyPr>
          <a:lstStyle/>
          <a:p>
            <a:pPr lvl="0">
              <a:buClr>
                <a:schemeClr val="accent6"/>
              </a:buClr>
              <a:buSzPts val="4400"/>
            </a:pPr>
            <a:r>
              <a:rPr lang="en-CA" sz="3600" b="1" dirty="0">
                <a:solidFill>
                  <a:srgbClr val="5B9BD5"/>
                </a:solidFill>
                <a:latin typeface="+mn-lt"/>
              </a:rPr>
              <a:t>Instructors Who Communicate a Growth Mindset</a:t>
            </a:r>
            <a:endParaRPr sz="3600" b="1" dirty="0">
              <a:solidFill>
                <a:srgbClr val="5B9BD5"/>
              </a:solidFill>
              <a:latin typeface="+mn-lt"/>
            </a:endParaRPr>
          </a:p>
        </p:txBody>
      </p:sp>
      <p:sp>
        <p:nvSpPr>
          <p:cNvPr id="304" name="Google Shape;304;p33"/>
          <p:cNvSpPr txBox="1">
            <a:spLocks noGrp="1"/>
          </p:cNvSpPr>
          <p:nvPr>
            <p:ph type="body" idx="1"/>
          </p:nvPr>
        </p:nvSpPr>
        <p:spPr>
          <a:xfrm>
            <a:off x="491150" y="1799975"/>
            <a:ext cx="10515600" cy="3957900"/>
          </a:xfrm>
          <a:prstGeom prst="rect">
            <a:avLst/>
          </a:prstGeom>
          <a:noFill/>
          <a:ln>
            <a:noFill/>
          </a:ln>
        </p:spPr>
        <p:txBody>
          <a:bodyPr spcFirstLastPara="1" wrap="square" lIns="91425" tIns="45700" rIns="91425" bIns="45700" anchor="t" anchorCtr="0">
            <a:noAutofit/>
          </a:bodyPr>
          <a:lstStyle/>
          <a:p>
            <a:pPr marL="457200" lvl="0" indent="-381000">
              <a:lnSpc>
                <a:spcPct val="115000"/>
              </a:lnSpc>
              <a:spcBef>
                <a:spcPts val="600"/>
              </a:spcBef>
              <a:buClr>
                <a:srgbClr val="000000"/>
              </a:buClr>
              <a:buSzPts val="2400"/>
              <a:buChar char="●"/>
            </a:pPr>
            <a:r>
              <a:rPr lang="en-CA" dirty="0">
                <a:solidFill>
                  <a:srgbClr val="000000"/>
                </a:solidFill>
              </a:rPr>
              <a:t>Convey that academic ability is malleable, and not the result of innate qualities</a:t>
            </a:r>
          </a:p>
          <a:p>
            <a:pPr marL="457200" lvl="0" indent="-381000">
              <a:lnSpc>
                <a:spcPct val="115000"/>
              </a:lnSpc>
              <a:spcBef>
                <a:spcPts val="600"/>
              </a:spcBef>
              <a:buClr>
                <a:srgbClr val="000000"/>
              </a:buClr>
              <a:buSzPts val="2400"/>
              <a:buChar char="●"/>
            </a:pPr>
            <a:r>
              <a:rPr lang="en-CA" dirty="0">
                <a:solidFill>
                  <a:srgbClr val="000000"/>
                </a:solidFill>
              </a:rPr>
              <a:t>Convey that students can improve their academic ability over time with effort, feedback, and using effective strategies for learning</a:t>
            </a:r>
            <a:endParaRPr dirty="0">
              <a:solidFill>
                <a:srgbClr val="000000"/>
              </a:solidFill>
            </a:endParaRPr>
          </a:p>
          <a:p>
            <a:pPr marL="228600" lvl="0" indent="0" algn="l" rtl="0">
              <a:lnSpc>
                <a:spcPct val="90000"/>
              </a:lnSpc>
              <a:spcBef>
                <a:spcPts val="1000"/>
              </a:spcBef>
              <a:spcAft>
                <a:spcPts val="0"/>
              </a:spcAft>
              <a:buNone/>
            </a:pPr>
            <a:endParaRPr dirty="0">
              <a:solidFill>
                <a:srgbClr val="000000"/>
              </a:solidFill>
            </a:endParaRPr>
          </a:p>
        </p:txBody>
      </p:sp>
      <p:pic>
        <p:nvPicPr>
          <p:cNvPr id="4" name="Picture 3">
            <a:extLst>
              <a:ext uri="{FF2B5EF4-FFF2-40B4-BE49-F238E27FC236}">
                <a16:creationId xmlns:a16="http://schemas.microsoft.com/office/drawing/2014/main" id="{9F0FF490-5088-4E8C-9907-6A8F399B0BAF}"/>
              </a:ext>
            </a:extLst>
          </p:cNvPr>
          <p:cNvPicPr>
            <a:picLocks noChangeAspect="1"/>
          </p:cNvPicPr>
          <p:nvPr/>
        </p:nvPicPr>
        <p:blipFill>
          <a:blip r:embed="rId3"/>
          <a:stretch>
            <a:fillRect/>
          </a:stretch>
        </p:blipFill>
        <p:spPr>
          <a:xfrm>
            <a:off x="551852" y="386900"/>
            <a:ext cx="965522" cy="416930"/>
          </a:xfrm>
          <a:prstGeom prst="rect">
            <a:avLst/>
          </a:prstGeom>
        </p:spPr>
      </p:pic>
    </p:spTree>
    <p:extLst>
      <p:ext uri="{BB962C8B-B14F-4D97-AF65-F5344CB8AC3E}">
        <p14:creationId xmlns:p14="http://schemas.microsoft.com/office/powerpoint/2010/main" val="1117388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3"/>
          <p:cNvSpPr txBox="1">
            <a:spLocks noGrp="1"/>
          </p:cNvSpPr>
          <p:nvPr>
            <p:ph type="title"/>
          </p:nvPr>
        </p:nvSpPr>
        <p:spPr>
          <a:xfrm>
            <a:off x="1676400" y="-67485"/>
            <a:ext cx="10515600" cy="1325700"/>
          </a:xfrm>
          <a:prstGeom prst="rect">
            <a:avLst/>
          </a:prstGeom>
          <a:noFill/>
          <a:ln>
            <a:noFill/>
          </a:ln>
        </p:spPr>
        <p:txBody>
          <a:bodyPr spcFirstLastPara="1" wrap="square" lIns="91425" tIns="45700" rIns="91425" bIns="45700" anchor="ctr" anchorCtr="0">
            <a:noAutofit/>
          </a:bodyPr>
          <a:lstStyle/>
          <a:p>
            <a:pPr lvl="0">
              <a:buClr>
                <a:schemeClr val="accent6"/>
              </a:buClr>
              <a:buSzPts val="4400"/>
            </a:pPr>
            <a:r>
              <a:rPr lang="en-CA" sz="3600" b="1" dirty="0">
                <a:solidFill>
                  <a:srgbClr val="5B9BD5"/>
                </a:solidFill>
                <a:latin typeface="+mn-lt"/>
              </a:rPr>
              <a:t>Instructors Who Communicate a Fixed Mindset</a:t>
            </a:r>
            <a:endParaRPr sz="3600" b="1" dirty="0">
              <a:solidFill>
                <a:srgbClr val="5B9BD5"/>
              </a:solidFill>
              <a:latin typeface="+mn-lt"/>
            </a:endParaRPr>
          </a:p>
        </p:txBody>
      </p:sp>
      <p:sp>
        <p:nvSpPr>
          <p:cNvPr id="304" name="Google Shape;304;p33"/>
          <p:cNvSpPr txBox="1">
            <a:spLocks noGrp="1"/>
          </p:cNvSpPr>
          <p:nvPr>
            <p:ph type="body" idx="1"/>
          </p:nvPr>
        </p:nvSpPr>
        <p:spPr>
          <a:xfrm>
            <a:off x="491150" y="1799975"/>
            <a:ext cx="10515600" cy="3957900"/>
          </a:xfrm>
          <a:prstGeom prst="rect">
            <a:avLst/>
          </a:prstGeom>
          <a:noFill/>
          <a:ln>
            <a:noFill/>
          </a:ln>
        </p:spPr>
        <p:txBody>
          <a:bodyPr spcFirstLastPara="1" wrap="square" lIns="91425" tIns="45700" rIns="91425" bIns="45700" anchor="t" anchorCtr="0">
            <a:noAutofit/>
          </a:bodyPr>
          <a:lstStyle/>
          <a:p>
            <a:pPr marL="457200" lvl="0" indent="-381000">
              <a:lnSpc>
                <a:spcPct val="115000"/>
              </a:lnSpc>
              <a:spcBef>
                <a:spcPts val="600"/>
              </a:spcBef>
              <a:buClr>
                <a:srgbClr val="000000"/>
              </a:buClr>
              <a:buSzPts val="2400"/>
              <a:buChar char="●"/>
            </a:pPr>
            <a:r>
              <a:rPr lang="en-CA" dirty="0">
                <a:solidFill>
                  <a:srgbClr val="000000"/>
                </a:solidFill>
              </a:rPr>
              <a:t>Convey that academic ability is fixed and students can’t do much to change it</a:t>
            </a:r>
          </a:p>
          <a:p>
            <a:pPr marL="457200" lvl="0" indent="-381000">
              <a:lnSpc>
                <a:spcPct val="115000"/>
              </a:lnSpc>
              <a:spcBef>
                <a:spcPts val="600"/>
              </a:spcBef>
              <a:buClr>
                <a:srgbClr val="000000"/>
              </a:buClr>
              <a:buSzPts val="2400"/>
              <a:buChar char="●"/>
            </a:pPr>
            <a:r>
              <a:rPr lang="en-CA" dirty="0">
                <a:solidFill>
                  <a:srgbClr val="000000"/>
                </a:solidFill>
              </a:rPr>
              <a:t>Convey that some students have what it takes to succeed, and some students don’t</a:t>
            </a:r>
          </a:p>
          <a:p>
            <a:pPr marL="457200" lvl="0" indent="-381000">
              <a:lnSpc>
                <a:spcPct val="115000"/>
              </a:lnSpc>
              <a:spcBef>
                <a:spcPts val="600"/>
              </a:spcBef>
              <a:buClr>
                <a:srgbClr val="000000"/>
              </a:buClr>
              <a:buSzPts val="2400"/>
              <a:buChar char="●"/>
            </a:pPr>
            <a:r>
              <a:rPr lang="en-CA" dirty="0">
                <a:solidFill>
                  <a:srgbClr val="000000"/>
                </a:solidFill>
              </a:rPr>
              <a:t>Have a disproportionately negative effect on students from structurally disadvantaged groups</a:t>
            </a:r>
            <a:endParaRPr dirty="0">
              <a:solidFill>
                <a:srgbClr val="000000"/>
              </a:solidFill>
            </a:endParaRPr>
          </a:p>
          <a:p>
            <a:pPr marL="228600" lvl="0" indent="0" algn="l" rtl="0">
              <a:lnSpc>
                <a:spcPct val="90000"/>
              </a:lnSpc>
              <a:spcBef>
                <a:spcPts val="1000"/>
              </a:spcBef>
              <a:spcAft>
                <a:spcPts val="0"/>
              </a:spcAft>
              <a:buNone/>
            </a:pPr>
            <a:endParaRPr dirty="0">
              <a:solidFill>
                <a:srgbClr val="000000"/>
              </a:solidFill>
            </a:endParaRPr>
          </a:p>
        </p:txBody>
      </p:sp>
      <p:pic>
        <p:nvPicPr>
          <p:cNvPr id="4" name="Picture 3">
            <a:extLst>
              <a:ext uri="{FF2B5EF4-FFF2-40B4-BE49-F238E27FC236}">
                <a16:creationId xmlns:a16="http://schemas.microsoft.com/office/drawing/2014/main" id="{1B4F95A3-3333-49A6-BB94-CE151F8FB0A3}"/>
              </a:ext>
            </a:extLst>
          </p:cNvPr>
          <p:cNvPicPr>
            <a:picLocks noChangeAspect="1"/>
          </p:cNvPicPr>
          <p:nvPr/>
        </p:nvPicPr>
        <p:blipFill>
          <a:blip r:embed="rId3"/>
          <a:stretch>
            <a:fillRect/>
          </a:stretch>
        </p:blipFill>
        <p:spPr>
          <a:xfrm>
            <a:off x="551852" y="386900"/>
            <a:ext cx="965522" cy="416930"/>
          </a:xfrm>
          <a:prstGeom prst="rect">
            <a:avLst/>
          </a:prstGeom>
        </p:spPr>
      </p:pic>
    </p:spTree>
    <p:extLst>
      <p:ext uri="{BB962C8B-B14F-4D97-AF65-F5344CB8AC3E}">
        <p14:creationId xmlns:p14="http://schemas.microsoft.com/office/powerpoint/2010/main" val="3902363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CC22B-20A4-4728-BC03-71F2B749B668}"/>
              </a:ext>
            </a:extLst>
          </p:cNvPr>
          <p:cNvSpPr>
            <a:spLocks noGrp="1"/>
          </p:cNvSpPr>
          <p:nvPr>
            <p:ph type="title"/>
          </p:nvPr>
        </p:nvSpPr>
        <p:spPr>
          <a:xfrm>
            <a:off x="2352674" y="423862"/>
            <a:ext cx="9191626" cy="1325563"/>
          </a:xfrm>
        </p:spPr>
        <p:txBody>
          <a:bodyPr/>
          <a:lstStyle/>
          <a:p>
            <a:r>
              <a:rPr lang="en-US" dirty="0"/>
              <a:t>Results from the First Semester</a:t>
            </a:r>
          </a:p>
        </p:txBody>
      </p:sp>
      <p:sp>
        <p:nvSpPr>
          <p:cNvPr id="3" name="Content Placeholder 2">
            <a:extLst>
              <a:ext uri="{FF2B5EF4-FFF2-40B4-BE49-F238E27FC236}">
                <a16:creationId xmlns:a16="http://schemas.microsoft.com/office/drawing/2014/main" id="{DCFF9C42-DB9A-4F2A-AB51-FEEB4A3362C1}"/>
              </a:ext>
            </a:extLst>
          </p:cNvPr>
          <p:cNvSpPr>
            <a:spLocks noGrp="1"/>
          </p:cNvSpPr>
          <p:nvPr>
            <p:ph idx="1"/>
          </p:nvPr>
        </p:nvSpPr>
        <p:spPr>
          <a:xfrm>
            <a:off x="489205" y="1598549"/>
            <a:ext cx="4265675" cy="4908679"/>
          </a:xfrm>
        </p:spPr>
        <p:txBody>
          <a:bodyPr>
            <a:normAutofit/>
          </a:bodyPr>
          <a:lstStyle/>
          <a:p>
            <a:r>
              <a:rPr lang="en-US" sz="2400" dirty="0"/>
              <a:t>60 Faculty Fellows Participated</a:t>
            </a:r>
          </a:p>
          <a:p>
            <a:pPr lvl="1"/>
            <a:r>
              <a:rPr lang="en-US" sz="2000" dirty="0"/>
              <a:t>35 as Implementation Fellows</a:t>
            </a:r>
          </a:p>
          <a:p>
            <a:pPr lvl="1"/>
            <a:r>
              <a:rPr lang="en-US" sz="2000" dirty="0"/>
              <a:t>25 as Exploratory</a:t>
            </a:r>
          </a:p>
          <a:p>
            <a:pPr marL="457200" lvl="1" indent="0">
              <a:buNone/>
            </a:pPr>
            <a:endParaRPr lang="en-US" sz="2000" dirty="0"/>
          </a:p>
          <a:p>
            <a:r>
              <a:rPr lang="en-US" sz="2400" dirty="0"/>
              <a:t>Faculty Reflections</a:t>
            </a:r>
          </a:p>
          <a:p>
            <a:pPr lvl="1"/>
            <a:r>
              <a:rPr lang="en-US" sz="1600" dirty="0">
                <a:effectLst/>
                <a:latin typeface="Calibri" panose="020F0502020204030204" pitchFamily="34" charset="0"/>
                <a:ea typeface="Calibri" panose="020F0502020204030204" pitchFamily="34" charset="0"/>
                <a:cs typeface="Times New Roman" panose="02020603050405020304" pitchFamily="18" charset="0"/>
              </a:rPr>
              <a:t>A review of all faculty fellows’ reflections showed that 63% of all notes were about successes (general satisfaction or a good experience) with implementation strategies deployed in the classroom.</a:t>
            </a:r>
          </a:p>
          <a:p>
            <a:pPr lvl="1"/>
            <a:r>
              <a:rPr lang="en-US" sz="1600" dirty="0">
                <a:latin typeface="Calibri" panose="020F0502020204030204" pitchFamily="34" charset="0"/>
                <a:ea typeface="Calibri" panose="020F0502020204030204" pitchFamily="34" charset="0"/>
                <a:cs typeface="Times New Roman" panose="02020603050405020304" pitchFamily="18" charset="0"/>
              </a:rPr>
              <a:t>About 35% of all notes centered on difficulties with remote learning, or constraints faced by students and faculty outside the classroom.</a:t>
            </a:r>
          </a:p>
          <a:p>
            <a:pPr lvl="1"/>
            <a:r>
              <a:rPr lang="en-US" sz="1600" dirty="0">
                <a:effectLst/>
                <a:latin typeface="Calibri" panose="020F0502020204030204" pitchFamily="34" charset="0"/>
                <a:ea typeface="Calibri" panose="020F0502020204030204" pitchFamily="34" charset="0"/>
                <a:cs typeface="Times New Roman" panose="02020603050405020304" pitchFamily="18" charset="0"/>
              </a:rPr>
              <a:t>Faculty fellows were generally happy with </a:t>
            </a:r>
            <a:r>
              <a:rPr lang="en-US" sz="1600" dirty="0">
                <a:latin typeface="Calibri" panose="020F0502020204030204" pitchFamily="34" charset="0"/>
                <a:ea typeface="Calibri" panose="020F0502020204030204" pitchFamily="34" charset="0"/>
                <a:cs typeface="Times New Roman" panose="02020603050405020304" pitchFamily="18" charset="0"/>
              </a:rPr>
              <a:t>their participation.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sz="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pic>
        <p:nvPicPr>
          <p:cNvPr id="4" name="Picture 3">
            <a:extLst>
              <a:ext uri="{FF2B5EF4-FFF2-40B4-BE49-F238E27FC236}">
                <a16:creationId xmlns:a16="http://schemas.microsoft.com/office/drawing/2014/main" id="{CC3C94B5-1A8E-4E49-89F8-70F5F643AD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314196"/>
            <a:ext cx="1171575" cy="618471"/>
          </a:xfrm>
          <a:prstGeom prst="rect">
            <a:avLst/>
          </a:prstGeom>
        </p:spPr>
      </p:pic>
      <p:graphicFrame>
        <p:nvGraphicFramePr>
          <p:cNvPr id="5" name="Chart 4">
            <a:extLst>
              <a:ext uri="{FF2B5EF4-FFF2-40B4-BE49-F238E27FC236}">
                <a16:creationId xmlns:a16="http://schemas.microsoft.com/office/drawing/2014/main" id="{29811D33-4CCE-468E-AE04-B0D071E2DFDC}"/>
              </a:ext>
            </a:extLst>
          </p:cNvPr>
          <p:cNvGraphicFramePr/>
          <p:nvPr>
            <p:extLst>
              <p:ext uri="{D42A27DB-BD31-4B8C-83A1-F6EECF244321}">
                <p14:modId xmlns:p14="http://schemas.microsoft.com/office/powerpoint/2010/main" val="621838879"/>
              </p:ext>
            </p:extLst>
          </p:nvPr>
        </p:nvGraphicFramePr>
        <p:xfrm>
          <a:off x="4579728" y="1499616"/>
          <a:ext cx="7603509" cy="452970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05EB1B25-ED14-4B38-9703-F033A35933C1}"/>
              </a:ext>
            </a:extLst>
          </p:cNvPr>
          <p:cNvSpPr txBox="1"/>
          <p:nvPr/>
        </p:nvSpPr>
        <p:spPr>
          <a:xfrm>
            <a:off x="5220463" y="6029324"/>
            <a:ext cx="6096000" cy="276999"/>
          </a:xfrm>
          <a:prstGeom prst="rect">
            <a:avLst/>
          </a:prstGeom>
          <a:noFill/>
        </p:spPr>
        <p:txBody>
          <a:bodyPr wrap="square">
            <a:spAutoFit/>
          </a:bodyPr>
          <a:lstStyle/>
          <a:p>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Figure 2. Frequency of Mentioned Intervention Strategies by Change Idea Group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58051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396E2C7DBDC834BBBBC2DE3E0D1BEBB" ma:contentTypeVersion="15" ma:contentTypeDescription="Create a new document." ma:contentTypeScope="" ma:versionID="9b33e5041bbccd2fd7b0e9cc5e3b29e5">
  <xsd:schema xmlns:xsd="http://www.w3.org/2001/XMLSchema" xmlns:xs="http://www.w3.org/2001/XMLSchema" xmlns:p="http://schemas.microsoft.com/office/2006/metadata/properties" xmlns:ns1="http://schemas.microsoft.com/sharepoint/v3" xmlns:ns3="25af31b2-436c-434c-b71a-3f2f454d863d" xmlns:ns4="3643a116-16a3-45a8-9d33-366fff813c4c" targetNamespace="http://schemas.microsoft.com/office/2006/metadata/properties" ma:root="true" ma:fieldsID="15bbf6a9aa0a5b4a60e9decf279ada8b" ns1:_="" ns3:_="" ns4:_="">
    <xsd:import namespace="http://schemas.microsoft.com/sharepoint/v3"/>
    <xsd:import namespace="25af31b2-436c-434c-b71a-3f2f454d863d"/>
    <xsd:import namespace="3643a116-16a3-45a8-9d33-366fff813c4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1:_ip_UnifiedCompliancePolicyProperties" minOccurs="0"/>
                <xsd:element ref="ns1:_ip_UnifiedCompliancePolicyUIAction" minOccurs="0"/>
                <xsd:element ref="ns4:MediaServiceAutoTags" minOccurs="0"/>
                <xsd:element ref="ns4:MediaServiceOCR" minOccurs="0"/>
                <xsd:element ref="ns4:MediaServiceDateTaken" minOccurs="0"/>
                <xsd:element ref="ns4:MediaServiceGenerationTime" minOccurs="0"/>
                <xsd:element ref="ns4:MediaServiceEventHashCode"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af31b2-436c-434c-b71a-3f2f454d863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43a116-16a3-45a8-9d33-366fff813c4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593D4B-2C2B-4EC8-9342-142D93F58EF6}">
  <ds:schemaRefs>
    <ds:schemaRef ds:uri="http://schemas.microsoft.com/sharepoint/v3/contenttype/forms"/>
  </ds:schemaRefs>
</ds:datastoreItem>
</file>

<file path=customXml/itemProps2.xml><?xml version="1.0" encoding="utf-8"?>
<ds:datastoreItem xmlns:ds="http://schemas.openxmlformats.org/officeDocument/2006/customXml" ds:itemID="{D5C5FC70-2AA1-4F4E-9D58-2C208378576D}">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6CEEE0B9-33D3-4AF8-8782-141C63E8EC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5af31b2-436c-434c-b71a-3f2f454d863d"/>
    <ds:schemaRef ds:uri="3643a116-16a3-45a8-9d33-366fff813c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314</TotalTime>
  <Words>1144</Words>
  <Application>Microsoft Office PowerPoint</Application>
  <PresentationFormat>Widescreen</PresentationFormat>
  <Paragraphs>103</Paragraphs>
  <Slides>22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Aktiv Grotesk</vt:lpstr>
      <vt:lpstr>Arial</vt:lpstr>
      <vt:lpstr>Calibri</vt:lpstr>
      <vt:lpstr>Calibri Light</vt:lpstr>
      <vt:lpstr>Office Theme</vt:lpstr>
      <vt:lpstr>Provost’s Challenge for Excellence and Equity: LOBOS CONNECT</vt:lpstr>
      <vt:lpstr>PowerPoint Presentation</vt:lpstr>
      <vt:lpstr>PowerPoint Presentation</vt:lpstr>
      <vt:lpstr>PowerPoint Presentation</vt:lpstr>
      <vt:lpstr>How Learning Mindsets Affect Students</vt:lpstr>
      <vt:lpstr>Instructors Who Foster a Sense of Belonging in College</vt:lpstr>
      <vt:lpstr>Instructors Who Communicate a Growth Mindset</vt:lpstr>
      <vt:lpstr>Instructors Who Communicate a Fixed Mindset</vt:lpstr>
      <vt:lpstr>Results from the First Semester</vt:lpstr>
      <vt:lpstr>What did fellows say about the changes they made?</vt:lpstr>
      <vt:lpstr>What kinds of challenges did the community of practice encounter together during a difficult semester?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Training and Resources</vt:lpstr>
      <vt:lpstr>Faculty Fellows’ SEP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Sushilla Knottenbelt</dc:creator>
  <cp:lastModifiedBy>Joseph Suilmann</cp:lastModifiedBy>
  <cp:revision>20</cp:revision>
  <dcterms:created xsi:type="dcterms:W3CDTF">2021-01-11T18:38:31Z</dcterms:created>
  <dcterms:modified xsi:type="dcterms:W3CDTF">2021-01-12T18:10:35Z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0x010100A396E2C7DBDC834BBBBC2DE3E0D1BEBB</vt:lpwstr>
  </property>
</Properties>
</file>