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68" r:id="rId4"/>
    <p:sldId id="291" r:id="rId5"/>
    <p:sldId id="264" r:id="rId6"/>
    <p:sldId id="281" r:id="rId7"/>
    <p:sldId id="292" r:id="rId8"/>
    <p:sldId id="267" r:id="rId9"/>
    <p:sldId id="283" r:id="rId10"/>
    <p:sldId id="282" r:id="rId11"/>
    <p:sldId id="284" r:id="rId12"/>
    <p:sldId id="287" r:id="rId13"/>
    <p:sldId id="285" r:id="rId14"/>
    <p:sldId id="286" r:id="rId15"/>
    <p:sldId id="288" r:id="rId16"/>
    <p:sldId id="290" r:id="rId17"/>
    <p:sldId id="289"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3010"/>
    <a:srgbClr val="AF313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8" d="100"/>
          <a:sy n="68" d="100"/>
        </p:scale>
        <p:origin x="616"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972BB4C-DA68-4E97-8C3D-5B2EB7AF912E}" type="datetimeFigureOut">
              <a:rPr lang="en-US" smtClean="0"/>
              <a:t>1/11/2021</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9B07A014-D171-46AB-BCF4-257A162AD244}" type="slidenum">
              <a:rPr lang="en-US" smtClean="0"/>
              <a:t>‹#›</a:t>
            </a:fld>
            <a:endParaRPr lang="en-US"/>
          </a:p>
        </p:txBody>
      </p:sp>
    </p:spTree>
    <p:extLst>
      <p:ext uri="{BB962C8B-B14F-4D97-AF65-F5344CB8AC3E}">
        <p14:creationId xmlns:p14="http://schemas.microsoft.com/office/powerpoint/2010/main" val="41332264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972BB4C-DA68-4E97-8C3D-5B2EB7AF912E}" type="datetimeFigureOut">
              <a:rPr lang="en-US" smtClean="0"/>
              <a:t>1/11/2021</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B07A014-D171-46AB-BCF4-257A162AD244}" type="slidenum">
              <a:rPr lang="en-US" smtClean="0"/>
              <a:t>‹#›</a:t>
            </a:fld>
            <a:endParaRPr lang="en-US"/>
          </a:p>
        </p:txBody>
      </p:sp>
    </p:spTree>
    <p:extLst>
      <p:ext uri="{BB962C8B-B14F-4D97-AF65-F5344CB8AC3E}">
        <p14:creationId xmlns:p14="http://schemas.microsoft.com/office/powerpoint/2010/main" val="18994379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972BB4C-DA68-4E97-8C3D-5B2EB7AF912E}" type="datetimeFigureOut">
              <a:rPr lang="en-US" smtClean="0"/>
              <a:t>1/11/2021</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B07A014-D171-46AB-BCF4-257A162AD244}"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590192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9972BB4C-DA68-4E97-8C3D-5B2EB7AF912E}" type="datetimeFigureOut">
              <a:rPr lang="en-US" smtClean="0"/>
              <a:t>1/11/2021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B07A014-D171-46AB-BCF4-257A162AD244}" type="slidenum">
              <a:rPr lang="en-US" smtClean="0"/>
              <a:t>‹#›</a:t>
            </a:fld>
            <a:endParaRPr lang="en-US"/>
          </a:p>
        </p:txBody>
      </p:sp>
    </p:spTree>
    <p:extLst>
      <p:ext uri="{BB962C8B-B14F-4D97-AF65-F5344CB8AC3E}">
        <p14:creationId xmlns:p14="http://schemas.microsoft.com/office/powerpoint/2010/main" val="20401848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9972BB4C-DA68-4E97-8C3D-5B2EB7AF912E}" type="datetimeFigureOut">
              <a:rPr lang="en-US" smtClean="0"/>
              <a:t>1/11/2021</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B07A014-D171-46AB-BCF4-257A162AD244}"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760473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9972BB4C-DA68-4E97-8C3D-5B2EB7AF912E}" type="datetimeFigureOut">
              <a:rPr lang="en-US" smtClean="0"/>
              <a:t>1/11/2021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B07A014-D171-46AB-BCF4-257A162AD244}" type="slidenum">
              <a:rPr lang="en-US" smtClean="0"/>
              <a:t>‹#›</a:t>
            </a:fld>
            <a:endParaRPr lang="en-US"/>
          </a:p>
        </p:txBody>
      </p:sp>
    </p:spTree>
    <p:extLst>
      <p:ext uri="{BB962C8B-B14F-4D97-AF65-F5344CB8AC3E}">
        <p14:creationId xmlns:p14="http://schemas.microsoft.com/office/powerpoint/2010/main" val="27984433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72BB4C-DA68-4E97-8C3D-5B2EB7AF912E}" type="datetimeFigureOut">
              <a:rPr lang="en-US" smtClean="0"/>
              <a:t>1/11/2021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B07A014-D171-46AB-BCF4-257A162AD244}" type="slidenum">
              <a:rPr lang="en-US" smtClean="0"/>
              <a:t>‹#›</a:t>
            </a:fld>
            <a:endParaRPr lang="en-US"/>
          </a:p>
        </p:txBody>
      </p:sp>
    </p:spTree>
    <p:extLst>
      <p:ext uri="{BB962C8B-B14F-4D97-AF65-F5344CB8AC3E}">
        <p14:creationId xmlns:p14="http://schemas.microsoft.com/office/powerpoint/2010/main" val="1103188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72BB4C-DA68-4E97-8C3D-5B2EB7AF912E}" type="datetimeFigureOut">
              <a:rPr lang="en-US" smtClean="0"/>
              <a:t>1/11/2021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B07A014-D171-46AB-BCF4-257A162AD244}" type="slidenum">
              <a:rPr lang="en-US" smtClean="0"/>
              <a:t>‹#›</a:t>
            </a:fld>
            <a:endParaRPr lang="en-US"/>
          </a:p>
        </p:txBody>
      </p:sp>
    </p:spTree>
    <p:extLst>
      <p:ext uri="{BB962C8B-B14F-4D97-AF65-F5344CB8AC3E}">
        <p14:creationId xmlns:p14="http://schemas.microsoft.com/office/powerpoint/2010/main" val="1507197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72BB4C-DA68-4E97-8C3D-5B2EB7AF912E}" type="datetimeFigureOut">
              <a:rPr lang="en-US" smtClean="0"/>
              <a:t>1/11/2021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B07A014-D171-46AB-BCF4-257A162AD244}" type="slidenum">
              <a:rPr lang="en-US" smtClean="0"/>
              <a:t>‹#›</a:t>
            </a:fld>
            <a:endParaRPr lang="en-US"/>
          </a:p>
        </p:txBody>
      </p:sp>
    </p:spTree>
    <p:extLst>
      <p:ext uri="{BB962C8B-B14F-4D97-AF65-F5344CB8AC3E}">
        <p14:creationId xmlns:p14="http://schemas.microsoft.com/office/powerpoint/2010/main" val="7348846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972BB4C-DA68-4E97-8C3D-5B2EB7AF912E}" type="datetimeFigureOut">
              <a:rPr lang="en-US" smtClean="0"/>
              <a:t>1/11/2021</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B07A014-D171-46AB-BCF4-257A162AD244}" type="slidenum">
              <a:rPr lang="en-US" smtClean="0"/>
              <a:t>‹#›</a:t>
            </a:fld>
            <a:endParaRPr lang="en-US"/>
          </a:p>
        </p:txBody>
      </p:sp>
    </p:spTree>
    <p:extLst>
      <p:ext uri="{BB962C8B-B14F-4D97-AF65-F5344CB8AC3E}">
        <p14:creationId xmlns:p14="http://schemas.microsoft.com/office/powerpoint/2010/main" val="1847902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972BB4C-DA68-4E97-8C3D-5B2EB7AF912E}" type="datetimeFigureOut">
              <a:rPr lang="en-US" smtClean="0"/>
              <a:t>1/11/2021</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9B07A014-D171-46AB-BCF4-257A162AD244}" type="slidenum">
              <a:rPr lang="en-US" smtClean="0"/>
              <a:t>‹#›</a:t>
            </a:fld>
            <a:endParaRPr lang="en-US"/>
          </a:p>
        </p:txBody>
      </p:sp>
    </p:spTree>
    <p:extLst>
      <p:ext uri="{BB962C8B-B14F-4D97-AF65-F5344CB8AC3E}">
        <p14:creationId xmlns:p14="http://schemas.microsoft.com/office/powerpoint/2010/main" val="20202343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972BB4C-DA68-4E97-8C3D-5B2EB7AF912E}" type="datetimeFigureOut">
              <a:rPr lang="en-US" smtClean="0"/>
              <a:t>1/11/2021</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9B07A014-D171-46AB-BCF4-257A162AD244}" type="slidenum">
              <a:rPr lang="en-US" smtClean="0"/>
              <a:t>‹#›</a:t>
            </a:fld>
            <a:endParaRPr lang="en-US"/>
          </a:p>
        </p:txBody>
      </p:sp>
    </p:spTree>
    <p:extLst>
      <p:ext uri="{BB962C8B-B14F-4D97-AF65-F5344CB8AC3E}">
        <p14:creationId xmlns:p14="http://schemas.microsoft.com/office/powerpoint/2010/main" val="17994423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972BB4C-DA68-4E97-8C3D-5B2EB7AF912E}" type="datetimeFigureOut">
              <a:rPr lang="en-US" smtClean="0"/>
              <a:t>1/11/2021</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9B07A014-D171-46AB-BCF4-257A162AD244}" type="slidenum">
              <a:rPr lang="en-US" smtClean="0"/>
              <a:t>‹#›</a:t>
            </a:fld>
            <a:endParaRPr lang="en-US"/>
          </a:p>
        </p:txBody>
      </p:sp>
    </p:spTree>
    <p:extLst>
      <p:ext uri="{BB962C8B-B14F-4D97-AF65-F5344CB8AC3E}">
        <p14:creationId xmlns:p14="http://schemas.microsoft.com/office/powerpoint/2010/main" val="3752195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72BB4C-DA68-4E97-8C3D-5B2EB7AF912E}" type="datetimeFigureOut">
              <a:rPr lang="en-US" smtClean="0"/>
              <a:t>1/11/2021</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9B07A014-D171-46AB-BCF4-257A162AD244}" type="slidenum">
              <a:rPr lang="en-US" smtClean="0"/>
              <a:t>‹#›</a:t>
            </a:fld>
            <a:endParaRPr lang="en-US"/>
          </a:p>
        </p:txBody>
      </p:sp>
    </p:spTree>
    <p:extLst>
      <p:ext uri="{BB962C8B-B14F-4D97-AF65-F5344CB8AC3E}">
        <p14:creationId xmlns:p14="http://schemas.microsoft.com/office/powerpoint/2010/main" val="27220029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972BB4C-DA68-4E97-8C3D-5B2EB7AF912E}" type="datetimeFigureOut">
              <a:rPr lang="en-US" smtClean="0"/>
              <a:t>1/11/2021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9B07A014-D171-46AB-BCF4-257A162AD244}" type="slidenum">
              <a:rPr lang="en-US" smtClean="0"/>
              <a:t>‹#›</a:t>
            </a:fld>
            <a:endParaRPr lang="en-US"/>
          </a:p>
        </p:txBody>
      </p:sp>
    </p:spTree>
    <p:extLst>
      <p:ext uri="{BB962C8B-B14F-4D97-AF65-F5344CB8AC3E}">
        <p14:creationId xmlns:p14="http://schemas.microsoft.com/office/powerpoint/2010/main" val="40853205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972BB4C-DA68-4E97-8C3D-5B2EB7AF912E}" type="datetimeFigureOut">
              <a:rPr lang="en-US" smtClean="0"/>
              <a:t>1/11/2021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B07A014-D171-46AB-BCF4-257A162AD244}" type="slidenum">
              <a:rPr lang="en-US" smtClean="0"/>
              <a:t>‹#›</a:t>
            </a:fld>
            <a:endParaRPr lang="en-US"/>
          </a:p>
        </p:txBody>
      </p:sp>
    </p:spTree>
    <p:extLst>
      <p:ext uri="{BB962C8B-B14F-4D97-AF65-F5344CB8AC3E}">
        <p14:creationId xmlns:p14="http://schemas.microsoft.com/office/powerpoint/2010/main" val="18997028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9972BB4C-DA68-4E97-8C3D-5B2EB7AF912E}" type="datetimeFigureOut">
              <a:rPr lang="en-US" smtClean="0"/>
              <a:t>1/11/2021</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9B07A014-D171-46AB-BCF4-257A162AD244}" type="slidenum">
              <a:rPr lang="en-US" smtClean="0"/>
              <a:t>‹#›</a:t>
            </a:fld>
            <a:endParaRPr lang="en-US"/>
          </a:p>
        </p:txBody>
      </p:sp>
    </p:spTree>
    <p:extLst>
      <p:ext uri="{BB962C8B-B14F-4D97-AF65-F5344CB8AC3E}">
        <p14:creationId xmlns:p14="http://schemas.microsoft.com/office/powerpoint/2010/main" val="32882478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hyperlink" Target="https://libguides.unm.edu/UGR-resources"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http://stem.unm.edu/about-stcc/what-is-stem.html"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130B8E3-C140-4714-A5EA-7DC467877CC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07278" y="1452180"/>
            <a:ext cx="1892775" cy="1488983"/>
          </a:xfrm>
          <a:prstGeom prst="rect">
            <a:avLst/>
          </a:prstGeom>
        </p:spPr>
      </p:pic>
      <p:sp>
        <p:nvSpPr>
          <p:cNvPr id="4" name="TextBox 3">
            <a:extLst>
              <a:ext uri="{FF2B5EF4-FFF2-40B4-BE49-F238E27FC236}">
                <a16:creationId xmlns:a16="http://schemas.microsoft.com/office/drawing/2014/main" id="{191139FC-AAD5-4D2D-BFB0-8BEE3660A5E7}"/>
              </a:ext>
            </a:extLst>
          </p:cNvPr>
          <p:cNvSpPr txBox="1"/>
          <p:nvPr/>
        </p:nvSpPr>
        <p:spPr>
          <a:xfrm>
            <a:off x="4639093" y="2941163"/>
            <a:ext cx="3429144" cy="1107996"/>
          </a:xfrm>
          <a:prstGeom prst="rect">
            <a:avLst/>
          </a:prstGeom>
          <a:solidFill>
            <a:srgbClr val="AF3132"/>
          </a:solidFill>
        </p:spPr>
        <p:txBody>
          <a:bodyPr wrap="none" rtlCol="0">
            <a:spAutoFit/>
          </a:bodyPr>
          <a:lstStyle/>
          <a:p>
            <a:pPr algn="ctr"/>
            <a:r>
              <a:rPr lang="en-US" sz="6600" dirty="0">
                <a:solidFill>
                  <a:schemeClr val="bg1"/>
                </a:solidFill>
                <a:latin typeface="Arial Black" panose="020B0A04020102020204" pitchFamily="34" charset="0"/>
              </a:rPr>
              <a:t>ECURE</a:t>
            </a:r>
          </a:p>
        </p:txBody>
      </p:sp>
      <p:sp>
        <p:nvSpPr>
          <p:cNvPr id="5" name="TextBox 4">
            <a:extLst>
              <a:ext uri="{FF2B5EF4-FFF2-40B4-BE49-F238E27FC236}">
                <a16:creationId xmlns:a16="http://schemas.microsoft.com/office/drawing/2014/main" id="{4F996FC8-2E5E-4870-866E-701769603F5F}"/>
              </a:ext>
            </a:extLst>
          </p:cNvPr>
          <p:cNvSpPr txBox="1"/>
          <p:nvPr/>
        </p:nvSpPr>
        <p:spPr>
          <a:xfrm>
            <a:off x="3393649" y="4218866"/>
            <a:ext cx="5920033" cy="830997"/>
          </a:xfrm>
          <a:prstGeom prst="rect">
            <a:avLst/>
          </a:prstGeom>
          <a:noFill/>
        </p:spPr>
        <p:txBody>
          <a:bodyPr wrap="square" rtlCol="0">
            <a:spAutoFit/>
          </a:bodyPr>
          <a:lstStyle/>
          <a:p>
            <a:pPr algn="ctr"/>
            <a:r>
              <a:rPr lang="en-US" sz="2400" b="1" dirty="0">
                <a:solidFill>
                  <a:srgbClr val="AF3132"/>
                </a:solidFill>
              </a:rPr>
              <a:t>Expanded Course-based Undergraduate Research Experiences</a:t>
            </a:r>
          </a:p>
        </p:txBody>
      </p:sp>
    </p:spTree>
    <p:extLst>
      <p:ext uri="{BB962C8B-B14F-4D97-AF65-F5344CB8AC3E}">
        <p14:creationId xmlns:p14="http://schemas.microsoft.com/office/powerpoint/2010/main" val="42548245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0DF034D-EF48-4676-9753-F4E86BCF8865}"/>
              </a:ext>
            </a:extLst>
          </p:cNvPr>
          <p:cNvSpPr txBox="1"/>
          <p:nvPr/>
        </p:nvSpPr>
        <p:spPr>
          <a:xfrm>
            <a:off x="18855" y="754145"/>
            <a:ext cx="1364476" cy="461665"/>
          </a:xfrm>
          <a:prstGeom prst="rect">
            <a:avLst/>
          </a:prstGeom>
          <a:noFill/>
        </p:spPr>
        <p:txBody>
          <a:bodyPr wrap="none" rtlCol="0">
            <a:spAutoFit/>
          </a:bodyPr>
          <a:lstStyle/>
          <a:p>
            <a:r>
              <a:rPr lang="en-US" sz="2400" dirty="0">
                <a:solidFill>
                  <a:schemeClr val="bg1"/>
                </a:solidFill>
                <a:latin typeface="Arial Black" panose="020B0A04020102020204" pitchFamily="34" charset="0"/>
              </a:rPr>
              <a:t>ECURE</a:t>
            </a:r>
            <a:endParaRPr lang="en-US" sz="2800" dirty="0">
              <a:solidFill>
                <a:schemeClr val="bg1"/>
              </a:solidFill>
              <a:latin typeface="Arial Black" panose="020B0A04020102020204" pitchFamily="34" charset="0"/>
            </a:endParaRPr>
          </a:p>
        </p:txBody>
      </p:sp>
      <p:sp>
        <p:nvSpPr>
          <p:cNvPr id="6" name="TextBox 5">
            <a:extLst>
              <a:ext uri="{FF2B5EF4-FFF2-40B4-BE49-F238E27FC236}">
                <a16:creationId xmlns:a16="http://schemas.microsoft.com/office/drawing/2014/main" id="{BD2F0A72-354C-4AD0-8ABD-17D28AA130C6}"/>
              </a:ext>
            </a:extLst>
          </p:cNvPr>
          <p:cNvSpPr txBox="1"/>
          <p:nvPr/>
        </p:nvSpPr>
        <p:spPr>
          <a:xfrm>
            <a:off x="2797666" y="725865"/>
            <a:ext cx="8229600" cy="400110"/>
          </a:xfrm>
          <a:prstGeom prst="rect">
            <a:avLst/>
          </a:prstGeom>
          <a:noFill/>
        </p:spPr>
        <p:txBody>
          <a:bodyPr wrap="square" rtlCol="0">
            <a:spAutoFit/>
          </a:bodyPr>
          <a:lstStyle/>
          <a:p>
            <a:r>
              <a:rPr lang="en-US" sz="2000" b="1" dirty="0"/>
              <a:t>LEVELS OF IMMERSION, OPERATIONALIZED FOR ECURE</a:t>
            </a:r>
            <a:endParaRPr lang="en-US" dirty="0"/>
          </a:p>
        </p:txBody>
      </p:sp>
      <p:graphicFrame>
        <p:nvGraphicFramePr>
          <p:cNvPr id="7" name="Table 6">
            <a:extLst>
              <a:ext uri="{FF2B5EF4-FFF2-40B4-BE49-F238E27FC236}">
                <a16:creationId xmlns:a16="http://schemas.microsoft.com/office/drawing/2014/main" id="{7CF9E77B-D9A4-4C61-8965-D554C4F6242D}"/>
              </a:ext>
            </a:extLst>
          </p:cNvPr>
          <p:cNvGraphicFramePr>
            <a:graphicFrameLocks noGrp="1"/>
          </p:cNvGraphicFramePr>
          <p:nvPr>
            <p:extLst>
              <p:ext uri="{D42A27DB-BD31-4B8C-83A1-F6EECF244321}">
                <p14:modId xmlns:p14="http://schemas.microsoft.com/office/powerpoint/2010/main" val="2551521603"/>
              </p:ext>
            </p:extLst>
          </p:nvPr>
        </p:nvGraphicFramePr>
        <p:xfrm>
          <a:off x="2899266" y="1215810"/>
          <a:ext cx="8128000" cy="3937000"/>
        </p:xfrm>
        <a:graphic>
          <a:graphicData uri="http://schemas.openxmlformats.org/drawingml/2006/table">
            <a:tbl>
              <a:tblPr firstRow="1" bandRow="1">
                <a:tableStyleId>{5C22544A-7EE6-4342-B048-85BDC9FD1C3A}</a:tableStyleId>
              </a:tblPr>
              <a:tblGrid>
                <a:gridCol w="2379744">
                  <a:extLst>
                    <a:ext uri="{9D8B030D-6E8A-4147-A177-3AD203B41FA5}">
                      <a16:colId xmlns:a16="http://schemas.microsoft.com/office/drawing/2014/main" val="1447802004"/>
                    </a:ext>
                  </a:extLst>
                </a:gridCol>
                <a:gridCol w="5748256">
                  <a:extLst>
                    <a:ext uri="{9D8B030D-6E8A-4147-A177-3AD203B41FA5}">
                      <a16:colId xmlns:a16="http://schemas.microsoft.com/office/drawing/2014/main" val="1066866418"/>
                    </a:ext>
                  </a:extLst>
                </a:gridCol>
              </a:tblGrid>
              <a:tr h="370840">
                <a:tc>
                  <a:txBody>
                    <a:bodyPr/>
                    <a:lstStyle/>
                    <a:p>
                      <a:r>
                        <a:rPr lang="en-US" dirty="0"/>
                        <a:t>LEVEL</a:t>
                      </a:r>
                    </a:p>
                  </a:txBody>
                  <a:tcPr/>
                </a:tc>
                <a:tc>
                  <a:txBody>
                    <a:bodyPr/>
                    <a:lstStyle/>
                    <a:p>
                      <a:r>
                        <a:rPr lang="en-US" dirty="0"/>
                        <a:t>DEFINITION</a:t>
                      </a:r>
                    </a:p>
                  </a:txBody>
                  <a:tcPr/>
                </a:tc>
                <a:extLst>
                  <a:ext uri="{0D108BD9-81ED-4DB2-BD59-A6C34878D82A}">
                    <a16:rowId xmlns:a16="http://schemas.microsoft.com/office/drawing/2014/main" val="3486664074"/>
                  </a:ext>
                </a:extLst>
              </a:tr>
              <a:tr h="370840">
                <a:tc>
                  <a:txBody>
                    <a:bodyPr/>
                    <a:lstStyle/>
                    <a:p>
                      <a:r>
                        <a:rPr lang="en-US" dirty="0"/>
                        <a:t>Preparatory </a:t>
                      </a:r>
                    </a:p>
                  </a:txBody>
                  <a:tcPr/>
                </a:tc>
                <a:tc>
                  <a:txBody>
                    <a:bodyPr/>
                    <a:lstStyle/>
                    <a:p>
                      <a:r>
                        <a:rPr lang="en-US" sz="1800" b="0" kern="1200" dirty="0">
                          <a:solidFill>
                            <a:schemeClr val="dk1"/>
                          </a:solidFill>
                          <a:effectLst/>
                          <a:latin typeface="+mn-lt"/>
                          <a:ea typeface="+mn-ea"/>
                          <a:cs typeface="+mn-cs"/>
                        </a:rPr>
                        <a:t>Throughout the course of the semester, </a:t>
                      </a:r>
                      <a:r>
                        <a:rPr lang="en-US" sz="1800" b="1" kern="1200" dirty="0">
                          <a:solidFill>
                            <a:schemeClr val="dk1"/>
                          </a:solidFill>
                          <a:effectLst/>
                          <a:latin typeface="+mn-lt"/>
                          <a:ea typeface="+mn-ea"/>
                          <a:cs typeface="+mn-cs"/>
                        </a:rPr>
                        <a:t>students in PREP sections will participate in at least ten separate activities, assignments or focused lectures</a:t>
                      </a:r>
                      <a:r>
                        <a:rPr lang="en-US" sz="1800" b="0" kern="1200" dirty="0">
                          <a:solidFill>
                            <a:schemeClr val="dk1"/>
                          </a:solidFill>
                          <a:effectLst/>
                          <a:latin typeface="+mn-lt"/>
                          <a:ea typeface="+mn-ea"/>
                          <a:cs typeface="+mn-cs"/>
                        </a:rPr>
                        <a:t> addressing research skills or research-applied foundational skills during the course of an academic term. </a:t>
                      </a:r>
                      <a:endParaRPr lang="en-US" b="0" dirty="0"/>
                    </a:p>
                  </a:txBody>
                  <a:tcPr/>
                </a:tc>
                <a:extLst>
                  <a:ext uri="{0D108BD9-81ED-4DB2-BD59-A6C34878D82A}">
                    <a16:rowId xmlns:a16="http://schemas.microsoft.com/office/drawing/2014/main" val="565731055"/>
                  </a:ext>
                </a:extLst>
              </a:tr>
              <a:tr h="370840">
                <a:tc>
                  <a:txBody>
                    <a:bodyPr/>
                    <a:lstStyle/>
                    <a:p>
                      <a:r>
                        <a:rPr lang="en-US" dirty="0"/>
                        <a:t>Partial</a:t>
                      </a:r>
                    </a:p>
                  </a:txBody>
                  <a:tcPr/>
                </a:tc>
                <a:tc>
                  <a:txBody>
                    <a:bodyPr/>
                    <a:lstStyle/>
                    <a:p>
                      <a:r>
                        <a:rPr lang="en-US" sz="1800" b="0" kern="1200" dirty="0">
                          <a:solidFill>
                            <a:schemeClr val="dk1"/>
                          </a:solidFill>
                          <a:effectLst/>
                          <a:latin typeface="+mn-lt"/>
                          <a:ea typeface="+mn-ea"/>
                          <a:cs typeface="+mn-cs"/>
                        </a:rPr>
                        <a:t>Throughout the course of the semester, </a:t>
                      </a:r>
                      <a:r>
                        <a:rPr lang="en-US" sz="1800" b="1" kern="1200" dirty="0">
                          <a:solidFill>
                            <a:schemeClr val="dk1"/>
                          </a:solidFill>
                          <a:effectLst/>
                          <a:latin typeface="+mn-lt"/>
                          <a:ea typeface="+mn-ea"/>
                          <a:cs typeface="+mn-cs"/>
                        </a:rPr>
                        <a:t>students in PARTIAL sections will engage in at least two research steps</a:t>
                      </a:r>
                      <a:r>
                        <a:rPr lang="en-US" sz="1800" b="0" kern="1200" dirty="0">
                          <a:solidFill>
                            <a:schemeClr val="dk1"/>
                          </a:solidFill>
                          <a:effectLst/>
                          <a:latin typeface="+mn-lt"/>
                          <a:ea typeface="+mn-ea"/>
                          <a:cs typeface="+mn-cs"/>
                        </a:rPr>
                        <a:t>, where students ask or answer questions to which the answers are unknown. </a:t>
                      </a:r>
                      <a:endParaRPr lang="en-US" b="0" dirty="0"/>
                    </a:p>
                  </a:txBody>
                  <a:tcPr/>
                </a:tc>
                <a:extLst>
                  <a:ext uri="{0D108BD9-81ED-4DB2-BD59-A6C34878D82A}">
                    <a16:rowId xmlns:a16="http://schemas.microsoft.com/office/drawing/2014/main" val="561000814"/>
                  </a:ext>
                </a:extLst>
              </a:tr>
              <a:tr h="370840">
                <a:tc>
                  <a:txBody>
                    <a:bodyPr/>
                    <a:lstStyle/>
                    <a:p>
                      <a:r>
                        <a:rPr lang="en-US" dirty="0"/>
                        <a:t>Full</a:t>
                      </a:r>
                    </a:p>
                  </a:txBody>
                  <a:tcPr/>
                </a:tc>
                <a:tc>
                  <a:txBody>
                    <a:bodyPr/>
                    <a:lstStyle/>
                    <a:p>
                      <a:r>
                        <a:rPr lang="en-US" sz="1800" b="0" i="0" kern="1200" dirty="0">
                          <a:solidFill>
                            <a:schemeClr val="dk1"/>
                          </a:solidFill>
                          <a:effectLst/>
                          <a:latin typeface="+mn-lt"/>
                          <a:ea typeface="+mn-ea"/>
                          <a:cs typeface="+mn-cs"/>
                        </a:rPr>
                        <a:t>In FULL experiences, </a:t>
                      </a:r>
                      <a:r>
                        <a:rPr lang="en-US" sz="1800" b="1" i="0" kern="1200" dirty="0">
                          <a:solidFill>
                            <a:schemeClr val="dk1"/>
                          </a:solidFill>
                          <a:effectLst/>
                          <a:latin typeface="+mn-lt"/>
                          <a:ea typeface="+mn-ea"/>
                          <a:cs typeface="+mn-cs"/>
                        </a:rPr>
                        <a:t>students participate in all stages</a:t>
                      </a:r>
                      <a:r>
                        <a:rPr lang="en-US" sz="1800" b="0" i="0" kern="1200" dirty="0">
                          <a:solidFill>
                            <a:schemeClr val="dk1"/>
                          </a:solidFill>
                          <a:effectLst/>
                          <a:latin typeface="+mn-lt"/>
                          <a:ea typeface="+mn-ea"/>
                          <a:cs typeface="+mn-cs"/>
                        </a:rPr>
                        <a:t> of the research project. </a:t>
                      </a:r>
                      <a:endParaRPr lang="en-US" b="0" i="0" dirty="0"/>
                    </a:p>
                  </a:txBody>
                  <a:tcPr/>
                </a:tc>
                <a:extLst>
                  <a:ext uri="{0D108BD9-81ED-4DB2-BD59-A6C34878D82A}">
                    <a16:rowId xmlns:a16="http://schemas.microsoft.com/office/drawing/2014/main" val="1080322727"/>
                  </a:ext>
                </a:extLst>
              </a:tr>
            </a:tbl>
          </a:graphicData>
        </a:graphic>
      </p:graphicFrame>
    </p:spTree>
    <p:extLst>
      <p:ext uri="{BB962C8B-B14F-4D97-AF65-F5344CB8AC3E}">
        <p14:creationId xmlns:p14="http://schemas.microsoft.com/office/powerpoint/2010/main" val="39407786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0DF034D-EF48-4676-9753-F4E86BCF8865}"/>
              </a:ext>
            </a:extLst>
          </p:cNvPr>
          <p:cNvSpPr txBox="1"/>
          <p:nvPr/>
        </p:nvSpPr>
        <p:spPr>
          <a:xfrm>
            <a:off x="18855" y="754145"/>
            <a:ext cx="1364476" cy="461665"/>
          </a:xfrm>
          <a:prstGeom prst="rect">
            <a:avLst/>
          </a:prstGeom>
          <a:noFill/>
        </p:spPr>
        <p:txBody>
          <a:bodyPr wrap="none" rtlCol="0">
            <a:spAutoFit/>
          </a:bodyPr>
          <a:lstStyle/>
          <a:p>
            <a:r>
              <a:rPr lang="en-US" sz="2400" dirty="0">
                <a:solidFill>
                  <a:schemeClr val="bg1"/>
                </a:solidFill>
                <a:latin typeface="Arial Black" panose="020B0A04020102020204" pitchFamily="34" charset="0"/>
              </a:rPr>
              <a:t>ECURE</a:t>
            </a:r>
            <a:endParaRPr lang="en-US" sz="2800" dirty="0">
              <a:solidFill>
                <a:schemeClr val="bg1"/>
              </a:solidFill>
              <a:latin typeface="Arial Black" panose="020B0A04020102020204" pitchFamily="34" charset="0"/>
            </a:endParaRPr>
          </a:p>
        </p:txBody>
      </p:sp>
      <p:sp>
        <p:nvSpPr>
          <p:cNvPr id="6" name="TextBox 5">
            <a:extLst>
              <a:ext uri="{FF2B5EF4-FFF2-40B4-BE49-F238E27FC236}">
                <a16:creationId xmlns:a16="http://schemas.microsoft.com/office/drawing/2014/main" id="{BD2F0A72-354C-4AD0-8ABD-17D28AA130C6}"/>
              </a:ext>
            </a:extLst>
          </p:cNvPr>
          <p:cNvSpPr txBox="1"/>
          <p:nvPr/>
        </p:nvSpPr>
        <p:spPr>
          <a:xfrm>
            <a:off x="2797666" y="725865"/>
            <a:ext cx="8229600" cy="400110"/>
          </a:xfrm>
          <a:prstGeom prst="rect">
            <a:avLst/>
          </a:prstGeom>
          <a:noFill/>
        </p:spPr>
        <p:txBody>
          <a:bodyPr wrap="square" rtlCol="0">
            <a:spAutoFit/>
          </a:bodyPr>
          <a:lstStyle/>
          <a:p>
            <a:r>
              <a:rPr lang="en-US" sz="2000" b="1" dirty="0"/>
              <a:t>ECURE RESOURCES AND SUPPORT</a:t>
            </a:r>
            <a:endParaRPr lang="en-US" dirty="0"/>
          </a:p>
        </p:txBody>
      </p:sp>
      <p:sp>
        <p:nvSpPr>
          <p:cNvPr id="3" name="TextBox 2">
            <a:extLst>
              <a:ext uri="{FF2B5EF4-FFF2-40B4-BE49-F238E27FC236}">
                <a16:creationId xmlns:a16="http://schemas.microsoft.com/office/drawing/2014/main" id="{21F17C49-CB09-4AE5-9DAF-F57A91104BC8}"/>
              </a:ext>
            </a:extLst>
          </p:cNvPr>
          <p:cNvSpPr txBox="1"/>
          <p:nvPr/>
        </p:nvSpPr>
        <p:spPr>
          <a:xfrm>
            <a:off x="2941163" y="1348034"/>
            <a:ext cx="8086103" cy="3416320"/>
          </a:xfrm>
          <a:prstGeom prst="rect">
            <a:avLst/>
          </a:prstGeom>
          <a:noFill/>
        </p:spPr>
        <p:txBody>
          <a:bodyPr wrap="square" rtlCol="0">
            <a:spAutoFit/>
          </a:bodyPr>
          <a:lstStyle/>
          <a:p>
            <a:pPr marL="285750" indent="-285750">
              <a:buFont typeface="Arial" panose="020B0604020202020204" pitchFamily="34" charset="0"/>
              <a:buChar char="•"/>
            </a:pPr>
            <a:r>
              <a:rPr lang="en-US" b="1" dirty="0"/>
              <a:t>Professional Development </a:t>
            </a:r>
            <a:r>
              <a:rPr lang="en-US" dirty="0"/>
              <a:t>(Summer Institute, Communities of Practice, Year-Round Discussions and ad hoc events, as requested)</a:t>
            </a:r>
          </a:p>
          <a:p>
            <a:pPr marL="285750" indent="-285750">
              <a:buFont typeface="Arial" panose="020B0604020202020204" pitchFamily="34" charset="0"/>
              <a:buChar char="•"/>
            </a:pPr>
            <a:endParaRPr lang="en-US" b="1" dirty="0"/>
          </a:p>
          <a:p>
            <a:pPr marL="285750" indent="-285750">
              <a:buFont typeface="Arial" panose="020B0604020202020204" pitchFamily="34" charset="0"/>
              <a:buChar char="•"/>
            </a:pPr>
            <a:r>
              <a:rPr lang="en-US" b="1" dirty="0"/>
              <a:t>UNM Library Undergraduate Research Resource Guide </a:t>
            </a:r>
            <a:r>
              <a:rPr lang="en-US" dirty="0"/>
              <a:t>(</a:t>
            </a:r>
            <a:r>
              <a:rPr lang="en-US" dirty="0">
                <a:hlinkClick r:id="rId2"/>
              </a:rPr>
              <a:t>https://libguides.unm.edu/UGR-resources</a:t>
            </a:r>
            <a:r>
              <a:rPr lang="en-US" dirty="0"/>
              <a:t>) </a:t>
            </a:r>
          </a:p>
          <a:p>
            <a:pPr marL="285750" indent="-285750">
              <a:buFont typeface="Arial" panose="020B0604020202020204" pitchFamily="34" charset="0"/>
              <a:buChar char="•"/>
            </a:pPr>
            <a:endParaRPr lang="en-US" b="1" dirty="0"/>
          </a:p>
          <a:p>
            <a:pPr marL="285750" indent="-285750">
              <a:buFont typeface="Arial" panose="020B0604020202020204" pitchFamily="34" charset="0"/>
              <a:buChar char="•"/>
            </a:pPr>
            <a:r>
              <a:rPr lang="en-US" b="1" dirty="0"/>
              <a:t>Publication Support </a:t>
            </a:r>
            <a:r>
              <a:rPr lang="en-US" dirty="0"/>
              <a:t>(including access to student outcomes data and statistics support)</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Other support mechanisms will be developed, as determined by Fellows</a:t>
            </a:r>
          </a:p>
          <a:p>
            <a:endParaRPr lang="en-US" dirty="0"/>
          </a:p>
        </p:txBody>
      </p:sp>
    </p:spTree>
    <p:extLst>
      <p:ext uri="{BB962C8B-B14F-4D97-AF65-F5344CB8AC3E}">
        <p14:creationId xmlns:p14="http://schemas.microsoft.com/office/powerpoint/2010/main" val="29384763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0DF034D-EF48-4676-9753-F4E86BCF8865}"/>
              </a:ext>
            </a:extLst>
          </p:cNvPr>
          <p:cNvSpPr txBox="1"/>
          <p:nvPr/>
        </p:nvSpPr>
        <p:spPr>
          <a:xfrm>
            <a:off x="18855" y="754145"/>
            <a:ext cx="1364476" cy="461665"/>
          </a:xfrm>
          <a:prstGeom prst="rect">
            <a:avLst/>
          </a:prstGeom>
          <a:noFill/>
        </p:spPr>
        <p:txBody>
          <a:bodyPr wrap="none" rtlCol="0">
            <a:spAutoFit/>
          </a:bodyPr>
          <a:lstStyle/>
          <a:p>
            <a:r>
              <a:rPr lang="en-US" sz="2400" dirty="0">
                <a:solidFill>
                  <a:schemeClr val="bg1"/>
                </a:solidFill>
                <a:latin typeface="Arial Black" panose="020B0A04020102020204" pitchFamily="34" charset="0"/>
              </a:rPr>
              <a:t>ECURE</a:t>
            </a:r>
            <a:endParaRPr lang="en-US" sz="2800" dirty="0">
              <a:solidFill>
                <a:schemeClr val="bg1"/>
              </a:solidFill>
              <a:latin typeface="Arial Black" panose="020B0A04020102020204" pitchFamily="34" charset="0"/>
            </a:endParaRPr>
          </a:p>
        </p:txBody>
      </p:sp>
      <p:sp>
        <p:nvSpPr>
          <p:cNvPr id="6" name="TextBox 5">
            <a:extLst>
              <a:ext uri="{FF2B5EF4-FFF2-40B4-BE49-F238E27FC236}">
                <a16:creationId xmlns:a16="http://schemas.microsoft.com/office/drawing/2014/main" id="{BD2F0A72-354C-4AD0-8ABD-17D28AA130C6}"/>
              </a:ext>
            </a:extLst>
          </p:cNvPr>
          <p:cNvSpPr txBox="1"/>
          <p:nvPr/>
        </p:nvSpPr>
        <p:spPr>
          <a:xfrm>
            <a:off x="2797666" y="725865"/>
            <a:ext cx="8229600" cy="400110"/>
          </a:xfrm>
          <a:prstGeom prst="rect">
            <a:avLst/>
          </a:prstGeom>
          <a:noFill/>
        </p:spPr>
        <p:txBody>
          <a:bodyPr wrap="square" rtlCol="0">
            <a:spAutoFit/>
          </a:bodyPr>
          <a:lstStyle/>
          <a:p>
            <a:r>
              <a:rPr lang="en-US" sz="2000" b="1" dirty="0"/>
              <a:t>OBLIGATIONS OF ECURE FELLOWS</a:t>
            </a:r>
            <a:endParaRPr lang="en-US" dirty="0"/>
          </a:p>
        </p:txBody>
      </p:sp>
      <p:sp>
        <p:nvSpPr>
          <p:cNvPr id="3" name="TextBox 2">
            <a:extLst>
              <a:ext uri="{FF2B5EF4-FFF2-40B4-BE49-F238E27FC236}">
                <a16:creationId xmlns:a16="http://schemas.microsoft.com/office/drawing/2014/main" id="{21F17C49-CB09-4AE5-9DAF-F57A91104BC8}"/>
              </a:ext>
            </a:extLst>
          </p:cNvPr>
          <p:cNvSpPr txBox="1"/>
          <p:nvPr/>
        </p:nvSpPr>
        <p:spPr>
          <a:xfrm>
            <a:off x="2941163" y="1555423"/>
            <a:ext cx="8086103" cy="4801314"/>
          </a:xfrm>
          <a:prstGeom prst="rect">
            <a:avLst/>
          </a:prstGeom>
          <a:noFill/>
        </p:spPr>
        <p:txBody>
          <a:bodyPr wrap="square" rtlCol="0">
            <a:spAutoFit/>
          </a:bodyPr>
          <a:lstStyle/>
          <a:p>
            <a:r>
              <a:rPr lang="en-US" dirty="0"/>
              <a:t>Implementation Fellows and Exploratory Fellows commit to attend the </a:t>
            </a:r>
            <a:r>
              <a:rPr lang="en-US" b="1" dirty="0"/>
              <a:t>virtual ECURE Summer Institute</a:t>
            </a:r>
            <a:r>
              <a:rPr lang="en-US" dirty="0"/>
              <a:t> between May 24</a:t>
            </a:r>
            <a:r>
              <a:rPr lang="en-US" baseline="30000" dirty="0"/>
              <a:t>th</a:t>
            </a:r>
            <a:r>
              <a:rPr lang="en-US" dirty="0"/>
              <a:t> and June 18</a:t>
            </a:r>
            <a:r>
              <a:rPr lang="en-US" baseline="30000" dirty="0"/>
              <a:t>th</a:t>
            </a:r>
            <a:r>
              <a:rPr lang="en-US" dirty="0"/>
              <a:t>, with </a:t>
            </a:r>
            <a:r>
              <a:rPr lang="en-US" b="1" i="1" dirty="0"/>
              <a:t>synchronous sessions scheduled only on Monday afternoons </a:t>
            </a:r>
            <a:r>
              <a:rPr lang="en-US" dirty="0"/>
              <a:t>during this timeframe.  All other engagements during the Summer Institute will be asynchronous, and can be arranged to meet your individual schedule.  You should expect to spend 10-15 hours per week on the ECURE Summer Institute between during the Summer Institute.  This professional development program will introduce instructors to the ECURE framework and assessment mechanisms, as well as active learning strategies and culturally inclusive instruction.  </a:t>
            </a:r>
          </a:p>
          <a:p>
            <a:endParaRPr lang="en-US" dirty="0"/>
          </a:p>
          <a:p>
            <a:r>
              <a:rPr lang="en-US" dirty="0"/>
              <a:t>Implementation Fellows and Exploratory Fellows commit to </a:t>
            </a:r>
            <a:r>
              <a:rPr lang="en-US" b="1" dirty="0"/>
              <a:t>meeting monthly with the ECURE community of practice</a:t>
            </a:r>
            <a:r>
              <a:rPr lang="en-US" dirty="0"/>
              <a:t>.  These meetings may be more or less frequent as determined by the participants.  Fellows will also have the option to participate in asynchronous online discussions with their UGR peers at UNM. </a:t>
            </a:r>
          </a:p>
          <a:p>
            <a:endParaRPr lang="en-US" dirty="0"/>
          </a:p>
        </p:txBody>
      </p:sp>
    </p:spTree>
    <p:extLst>
      <p:ext uri="{BB962C8B-B14F-4D97-AF65-F5344CB8AC3E}">
        <p14:creationId xmlns:p14="http://schemas.microsoft.com/office/powerpoint/2010/main" val="34815710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0DF034D-EF48-4676-9753-F4E86BCF8865}"/>
              </a:ext>
            </a:extLst>
          </p:cNvPr>
          <p:cNvSpPr txBox="1"/>
          <p:nvPr/>
        </p:nvSpPr>
        <p:spPr>
          <a:xfrm>
            <a:off x="18855" y="754145"/>
            <a:ext cx="1364476" cy="461665"/>
          </a:xfrm>
          <a:prstGeom prst="rect">
            <a:avLst/>
          </a:prstGeom>
          <a:noFill/>
        </p:spPr>
        <p:txBody>
          <a:bodyPr wrap="none" rtlCol="0">
            <a:spAutoFit/>
          </a:bodyPr>
          <a:lstStyle/>
          <a:p>
            <a:r>
              <a:rPr lang="en-US" sz="2400" dirty="0">
                <a:solidFill>
                  <a:schemeClr val="bg1"/>
                </a:solidFill>
                <a:latin typeface="Arial Black" panose="020B0A04020102020204" pitchFamily="34" charset="0"/>
              </a:rPr>
              <a:t>ECURE</a:t>
            </a:r>
            <a:endParaRPr lang="en-US" sz="2800" dirty="0">
              <a:solidFill>
                <a:schemeClr val="bg1"/>
              </a:solidFill>
              <a:latin typeface="Arial Black" panose="020B0A04020102020204" pitchFamily="34" charset="0"/>
            </a:endParaRPr>
          </a:p>
        </p:txBody>
      </p:sp>
      <p:sp>
        <p:nvSpPr>
          <p:cNvPr id="6" name="TextBox 5">
            <a:extLst>
              <a:ext uri="{FF2B5EF4-FFF2-40B4-BE49-F238E27FC236}">
                <a16:creationId xmlns:a16="http://schemas.microsoft.com/office/drawing/2014/main" id="{BD2F0A72-354C-4AD0-8ABD-17D28AA130C6}"/>
              </a:ext>
            </a:extLst>
          </p:cNvPr>
          <p:cNvSpPr txBox="1"/>
          <p:nvPr/>
        </p:nvSpPr>
        <p:spPr>
          <a:xfrm>
            <a:off x="2797666" y="725865"/>
            <a:ext cx="8229600" cy="400110"/>
          </a:xfrm>
          <a:prstGeom prst="rect">
            <a:avLst/>
          </a:prstGeom>
          <a:noFill/>
        </p:spPr>
        <p:txBody>
          <a:bodyPr wrap="square" rtlCol="0">
            <a:spAutoFit/>
          </a:bodyPr>
          <a:lstStyle/>
          <a:p>
            <a:r>
              <a:rPr lang="en-US" sz="2000" b="1" dirty="0"/>
              <a:t>OBLIGATIONS OF ECURE FELLOWS</a:t>
            </a:r>
            <a:endParaRPr lang="en-US" dirty="0"/>
          </a:p>
        </p:txBody>
      </p:sp>
      <p:sp>
        <p:nvSpPr>
          <p:cNvPr id="3" name="TextBox 2">
            <a:extLst>
              <a:ext uri="{FF2B5EF4-FFF2-40B4-BE49-F238E27FC236}">
                <a16:creationId xmlns:a16="http://schemas.microsoft.com/office/drawing/2014/main" id="{21F17C49-CB09-4AE5-9DAF-F57A91104BC8}"/>
              </a:ext>
            </a:extLst>
          </p:cNvPr>
          <p:cNvSpPr txBox="1"/>
          <p:nvPr/>
        </p:nvSpPr>
        <p:spPr>
          <a:xfrm>
            <a:off x="2941163" y="1555423"/>
            <a:ext cx="8086103" cy="5078313"/>
          </a:xfrm>
          <a:prstGeom prst="rect">
            <a:avLst/>
          </a:prstGeom>
          <a:noFill/>
        </p:spPr>
        <p:txBody>
          <a:bodyPr wrap="square" rtlCol="0">
            <a:spAutoFit/>
          </a:bodyPr>
          <a:lstStyle/>
          <a:p>
            <a:r>
              <a:rPr lang="en-US" dirty="0"/>
              <a:t>Implementation Fellows commit to assigning their students to complete an </a:t>
            </a:r>
            <a:r>
              <a:rPr lang="en-US" b="1" dirty="0"/>
              <a:t>ECURE pre and post assessment survey</a:t>
            </a:r>
            <a:r>
              <a:rPr lang="en-US" dirty="0"/>
              <a:t>.  This survey will not take longer than 30 minutes to complete, and can be assigned as an in-class activity or as out-of-class homework.  We request that instructors provide incentive for students to complete the survey, possibly through points towards the final grade or through extra credit points.</a:t>
            </a:r>
          </a:p>
          <a:p>
            <a:endParaRPr lang="en-US" dirty="0"/>
          </a:p>
          <a:p>
            <a:r>
              <a:rPr lang="en-US" dirty="0"/>
              <a:t>Implementation Fellows commit to </a:t>
            </a:r>
            <a:r>
              <a:rPr lang="en-US" b="1" dirty="0"/>
              <a:t>allowing classroom observations by members of the community of practice</a:t>
            </a:r>
            <a:r>
              <a:rPr lang="en-US" dirty="0"/>
              <a:t>, and ECURE staff/researchers.  These observations will be at the discretion of the instructors, and will be scheduled based on instructor preferences.  Exploratory Fellows commit to observing at least three classroom sessions in Fall 2021, Spring 2022 and/or Summer 2022.</a:t>
            </a:r>
          </a:p>
          <a:p>
            <a:endParaRPr lang="en-US" dirty="0"/>
          </a:p>
          <a:p>
            <a:r>
              <a:rPr lang="en-US" dirty="0"/>
              <a:t>Implementation and Exploratory Fellows commit to</a:t>
            </a:r>
            <a:r>
              <a:rPr lang="en-US" b="1" dirty="0"/>
              <a:t> completing an instructor survey </a:t>
            </a:r>
            <a:r>
              <a:rPr lang="en-US" dirty="0"/>
              <a:t>at the conclusion of Summer 2022.  This survey will not take longer than 25 minutes to complete.</a:t>
            </a:r>
          </a:p>
          <a:p>
            <a:endParaRPr lang="en-US" dirty="0"/>
          </a:p>
        </p:txBody>
      </p:sp>
    </p:spTree>
    <p:extLst>
      <p:ext uri="{BB962C8B-B14F-4D97-AF65-F5344CB8AC3E}">
        <p14:creationId xmlns:p14="http://schemas.microsoft.com/office/powerpoint/2010/main" val="31131800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0DF034D-EF48-4676-9753-F4E86BCF8865}"/>
              </a:ext>
            </a:extLst>
          </p:cNvPr>
          <p:cNvSpPr txBox="1"/>
          <p:nvPr/>
        </p:nvSpPr>
        <p:spPr>
          <a:xfrm>
            <a:off x="18855" y="754145"/>
            <a:ext cx="1364476" cy="461665"/>
          </a:xfrm>
          <a:prstGeom prst="rect">
            <a:avLst/>
          </a:prstGeom>
          <a:noFill/>
        </p:spPr>
        <p:txBody>
          <a:bodyPr wrap="none" rtlCol="0">
            <a:spAutoFit/>
          </a:bodyPr>
          <a:lstStyle/>
          <a:p>
            <a:r>
              <a:rPr lang="en-US" sz="2400" dirty="0">
                <a:solidFill>
                  <a:schemeClr val="bg1"/>
                </a:solidFill>
                <a:latin typeface="Arial Black" panose="020B0A04020102020204" pitchFamily="34" charset="0"/>
              </a:rPr>
              <a:t>ECURE</a:t>
            </a:r>
            <a:endParaRPr lang="en-US" sz="2800" dirty="0">
              <a:solidFill>
                <a:schemeClr val="bg1"/>
              </a:solidFill>
              <a:latin typeface="Arial Black" panose="020B0A04020102020204" pitchFamily="34" charset="0"/>
            </a:endParaRPr>
          </a:p>
        </p:txBody>
      </p:sp>
      <p:sp>
        <p:nvSpPr>
          <p:cNvPr id="6" name="TextBox 5">
            <a:extLst>
              <a:ext uri="{FF2B5EF4-FFF2-40B4-BE49-F238E27FC236}">
                <a16:creationId xmlns:a16="http://schemas.microsoft.com/office/drawing/2014/main" id="{BD2F0A72-354C-4AD0-8ABD-17D28AA130C6}"/>
              </a:ext>
            </a:extLst>
          </p:cNvPr>
          <p:cNvSpPr txBox="1"/>
          <p:nvPr/>
        </p:nvSpPr>
        <p:spPr>
          <a:xfrm>
            <a:off x="2797666" y="725865"/>
            <a:ext cx="8229600" cy="400110"/>
          </a:xfrm>
          <a:prstGeom prst="rect">
            <a:avLst/>
          </a:prstGeom>
          <a:noFill/>
        </p:spPr>
        <p:txBody>
          <a:bodyPr wrap="square" rtlCol="0">
            <a:spAutoFit/>
          </a:bodyPr>
          <a:lstStyle/>
          <a:p>
            <a:r>
              <a:rPr lang="en-US" sz="2000" b="1" dirty="0"/>
              <a:t>OBLIGATIONS OF ECURE FELLOWS</a:t>
            </a:r>
            <a:endParaRPr lang="en-US" dirty="0"/>
          </a:p>
        </p:txBody>
      </p:sp>
      <p:sp>
        <p:nvSpPr>
          <p:cNvPr id="3" name="TextBox 2">
            <a:extLst>
              <a:ext uri="{FF2B5EF4-FFF2-40B4-BE49-F238E27FC236}">
                <a16:creationId xmlns:a16="http://schemas.microsoft.com/office/drawing/2014/main" id="{21F17C49-CB09-4AE5-9DAF-F57A91104BC8}"/>
              </a:ext>
            </a:extLst>
          </p:cNvPr>
          <p:cNvSpPr txBox="1"/>
          <p:nvPr/>
        </p:nvSpPr>
        <p:spPr>
          <a:xfrm>
            <a:off x="2941163" y="1555423"/>
            <a:ext cx="8086103" cy="2862322"/>
          </a:xfrm>
          <a:prstGeom prst="rect">
            <a:avLst/>
          </a:prstGeom>
          <a:noFill/>
        </p:spPr>
        <p:txBody>
          <a:bodyPr wrap="square" rtlCol="0">
            <a:spAutoFit/>
          </a:bodyPr>
          <a:lstStyle/>
          <a:p>
            <a:r>
              <a:rPr lang="en-US" dirty="0"/>
              <a:t>Implementation Fellows commit to completing a </a:t>
            </a:r>
            <a:r>
              <a:rPr lang="en-US" b="1" dirty="0"/>
              <a:t>two-page summary of their project </a:t>
            </a:r>
            <a:r>
              <a:rPr lang="en-US" dirty="0"/>
              <a:t>at the end of Summer 2022.  A template will be provided for the report.</a:t>
            </a:r>
          </a:p>
          <a:p>
            <a:endParaRPr lang="en-US" dirty="0"/>
          </a:p>
          <a:p>
            <a:r>
              <a:rPr lang="en-US" dirty="0"/>
              <a:t>OPTIONAL: If Implementation Fellows would like to share their </a:t>
            </a:r>
            <a:r>
              <a:rPr lang="en-US" b="1" dirty="0"/>
              <a:t>curriculum modules </a:t>
            </a:r>
            <a:r>
              <a:rPr lang="en-US" dirty="0"/>
              <a:t>with peers at UNM and other institutions, we will provide a module template for doing so.  We will post these modules on the ECURE website, and will distribute to other non-UNM sites as appropriate.</a:t>
            </a:r>
          </a:p>
          <a:p>
            <a:endParaRPr lang="en-US" dirty="0"/>
          </a:p>
        </p:txBody>
      </p:sp>
    </p:spTree>
    <p:extLst>
      <p:ext uri="{BB962C8B-B14F-4D97-AF65-F5344CB8AC3E}">
        <p14:creationId xmlns:p14="http://schemas.microsoft.com/office/powerpoint/2010/main" val="1608853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0DF034D-EF48-4676-9753-F4E86BCF8865}"/>
              </a:ext>
            </a:extLst>
          </p:cNvPr>
          <p:cNvSpPr txBox="1"/>
          <p:nvPr/>
        </p:nvSpPr>
        <p:spPr>
          <a:xfrm>
            <a:off x="18855" y="754145"/>
            <a:ext cx="1364476" cy="461665"/>
          </a:xfrm>
          <a:prstGeom prst="rect">
            <a:avLst/>
          </a:prstGeom>
          <a:noFill/>
        </p:spPr>
        <p:txBody>
          <a:bodyPr wrap="none" rtlCol="0">
            <a:spAutoFit/>
          </a:bodyPr>
          <a:lstStyle/>
          <a:p>
            <a:r>
              <a:rPr lang="en-US" sz="2400" dirty="0">
                <a:solidFill>
                  <a:schemeClr val="bg1"/>
                </a:solidFill>
                <a:latin typeface="Arial Black" panose="020B0A04020102020204" pitchFamily="34" charset="0"/>
              </a:rPr>
              <a:t>ECURE</a:t>
            </a:r>
            <a:endParaRPr lang="en-US" sz="2800" dirty="0">
              <a:solidFill>
                <a:schemeClr val="bg1"/>
              </a:solidFill>
              <a:latin typeface="Arial Black" panose="020B0A04020102020204" pitchFamily="34" charset="0"/>
            </a:endParaRPr>
          </a:p>
        </p:txBody>
      </p:sp>
      <p:sp>
        <p:nvSpPr>
          <p:cNvPr id="6" name="TextBox 5">
            <a:extLst>
              <a:ext uri="{FF2B5EF4-FFF2-40B4-BE49-F238E27FC236}">
                <a16:creationId xmlns:a16="http://schemas.microsoft.com/office/drawing/2014/main" id="{BD2F0A72-354C-4AD0-8ABD-17D28AA130C6}"/>
              </a:ext>
            </a:extLst>
          </p:cNvPr>
          <p:cNvSpPr txBox="1"/>
          <p:nvPr/>
        </p:nvSpPr>
        <p:spPr>
          <a:xfrm>
            <a:off x="2797666" y="725865"/>
            <a:ext cx="8229600" cy="400110"/>
          </a:xfrm>
          <a:prstGeom prst="rect">
            <a:avLst/>
          </a:prstGeom>
          <a:noFill/>
        </p:spPr>
        <p:txBody>
          <a:bodyPr wrap="square" rtlCol="0">
            <a:spAutoFit/>
          </a:bodyPr>
          <a:lstStyle/>
          <a:p>
            <a:r>
              <a:rPr lang="en-US" sz="2000" b="1" dirty="0"/>
              <a:t>ECURE Leadership Team</a:t>
            </a:r>
            <a:endParaRPr lang="en-US" dirty="0"/>
          </a:p>
        </p:txBody>
      </p:sp>
      <p:sp>
        <p:nvSpPr>
          <p:cNvPr id="3" name="TextBox 2">
            <a:extLst>
              <a:ext uri="{FF2B5EF4-FFF2-40B4-BE49-F238E27FC236}">
                <a16:creationId xmlns:a16="http://schemas.microsoft.com/office/drawing/2014/main" id="{21F17C49-CB09-4AE5-9DAF-F57A91104BC8}"/>
              </a:ext>
            </a:extLst>
          </p:cNvPr>
          <p:cNvSpPr txBox="1"/>
          <p:nvPr/>
        </p:nvSpPr>
        <p:spPr>
          <a:xfrm>
            <a:off x="2797666" y="1300043"/>
            <a:ext cx="8457938" cy="4616648"/>
          </a:xfrm>
          <a:prstGeom prst="rect">
            <a:avLst/>
          </a:prstGeom>
          <a:noFill/>
        </p:spPr>
        <p:txBody>
          <a:bodyPr wrap="square" rtlCol="0">
            <a:spAutoFit/>
          </a:bodyPr>
          <a:lstStyle/>
          <a:p>
            <a:r>
              <a:rPr lang="en-US" sz="1400" b="1" dirty="0"/>
              <a:t>James Holloway (PI), </a:t>
            </a:r>
            <a:r>
              <a:rPr lang="en-US" sz="1400" dirty="0"/>
              <a:t>Associate Vice President for Research.</a:t>
            </a:r>
          </a:p>
          <a:p>
            <a:r>
              <a:rPr lang="en-US" sz="1400" b="1" dirty="0"/>
              <a:t>Pamela Cheek (Co-PI), </a:t>
            </a:r>
            <a:r>
              <a:rPr lang="en-US" sz="1400" dirty="0"/>
              <a:t>Associate Provost for Student Success.</a:t>
            </a:r>
          </a:p>
          <a:p>
            <a:r>
              <a:rPr lang="en-US" sz="1400" b="1" dirty="0"/>
              <a:t>Tim Gutierrez (Co-PI), </a:t>
            </a:r>
            <a:r>
              <a:rPr lang="en-US" sz="1400" dirty="0"/>
              <a:t>Associate Vice President of Student Services.  </a:t>
            </a:r>
          </a:p>
          <a:p>
            <a:r>
              <a:rPr lang="en-US" sz="1400" b="1" dirty="0"/>
              <a:t>Hua Guo (Co-PI), </a:t>
            </a:r>
            <a:r>
              <a:rPr lang="en-US" sz="1400" dirty="0"/>
              <a:t>Distinguished Professor of Physical Chemistry. </a:t>
            </a:r>
          </a:p>
          <a:p>
            <a:r>
              <a:rPr lang="en-US" sz="1400" b="1" dirty="0"/>
              <a:t>Erik Erhardt (Co-PI), </a:t>
            </a:r>
            <a:r>
              <a:rPr lang="en-US" sz="1400" dirty="0"/>
              <a:t>Associate Professor of Statistics.</a:t>
            </a:r>
          </a:p>
          <a:p>
            <a:r>
              <a:rPr lang="en-US" sz="1400" b="1" dirty="0"/>
              <a:t>Assata </a:t>
            </a:r>
            <a:r>
              <a:rPr lang="en-US" sz="1400" b="1" dirty="0" err="1"/>
              <a:t>Zerai</a:t>
            </a:r>
            <a:r>
              <a:rPr lang="en-US" sz="1400" b="1" dirty="0"/>
              <a:t>.  </a:t>
            </a:r>
            <a:r>
              <a:rPr lang="en-US" sz="1400" dirty="0"/>
              <a:t>Vice President for Equity and Inclusion.</a:t>
            </a:r>
          </a:p>
          <a:p>
            <a:r>
              <a:rPr lang="en-US" sz="1400" b="1" dirty="0"/>
              <a:t>Jason Moore, </a:t>
            </a:r>
            <a:r>
              <a:rPr lang="en-US" sz="1400" dirty="0"/>
              <a:t>Assistant Professor of Paleontology, Honors College.  </a:t>
            </a:r>
          </a:p>
          <a:p>
            <a:r>
              <a:rPr lang="en-US" sz="1400" b="1" dirty="0"/>
              <a:t>Charles </a:t>
            </a:r>
            <a:r>
              <a:rPr lang="en-US" sz="1400" b="1" dirty="0" err="1"/>
              <a:t>Fledderman</a:t>
            </a:r>
            <a:r>
              <a:rPr lang="en-US" sz="1400" b="1" dirty="0"/>
              <a:t>, </a:t>
            </a:r>
            <a:r>
              <a:rPr lang="en-US" sz="1400" dirty="0"/>
              <a:t>Associate Dean for Academic Affairs in the School of Engineering.</a:t>
            </a:r>
          </a:p>
          <a:p>
            <a:r>
              <a:rPr lang="en-US" sz="1400" b="1" dirty="0"/>
              <a:t>Greg Lanier, </a:t>
            </a:r>
            <a:r>
              <a:rPr lang="en-US" sz="1400" dirty="0"/>
              <a:t>Dean of Honors College.</a:t>
            </a:r>
          </a:p>
          <a:p>
            <a:r>
              <a:rPr lang="en-US" sz="1400" b="1" dirty="0"/>
              <a:t>Diane Marshall, </a:t>
            </a:r>
            <a:r>
              <a:rPr lang="en-US" sz="1400" dirty="0"/>
              <a:t>Associate Dean for Instruction &amp; Curriculum in the College of Arts and Sciences.</a:t>
            </a:r>
          </a:p>
          <a:p>
            <a:r>
              <a:rPr lang="en-US" sz="1400" b="1" dirty="0"/>
              <a:t>Aeron Haynie, </a:t>
            </a:r>
            <a:r>
              <a:rPr lang="en-US" sz="1400" dirty="0"/>
              <a:t>Executive Director of the Center for Teaching and Learning.  </a:t>
            </a:r>
          </a:p>
          <a:p>
            <a:r>
              <a:rPr lang="en-US" sz="1400" b="1" dirty="0"/>
              <a:t>Rosa Isela Cervantes, </a:t>
            </a:r>
            <a:r>
              <a:rPr lang="en-US" sz="1400" dirty="0"/>
              <a:t>Director of El Centro de la Raza (Hispanic student services center).  </a:t>
            </a:r>
          </a:p>
          <a:p>
            <a:r>
              <a:rPr lang="en-US" sz="1400" b="1" dirty="0"/>
              <a:t>Nancy López,</a:t>
            </a:r>
            <a:r>
              <a:rPr lang="en-US" sz="1400" dirty="0"/>
              <a:t> Professor of Sociology.</a:t>
            </a:r>
          </a:p>
          <a:p>
            <a:r>
              <a:rPr lang="en-US" sz="1400" b="1" dirty="0"/>
              <a:t>Kimberly Fournier, </a:t>
            </a:r>
            <a:r>
              <a:rPr lang="en-US" sz="1400" dirty="0"/>
              <a:t>Associate Director of the Center for Teaching and Learning.  </a:t>
            </a:r>
          </a:p>
          <a:p>
            <a:r>
              <a:rPr lang="en-US" sz="1400" b="1" dirty="0"/>
              <a:t>Eva Stricker, </a:t>
            </a:r>
            <a:r>
              <a:rPr lang="en-US" sz="1400" dirty="0"/>
              <a:t>Research Assistant Professor of Biology.</a:t>
            </a:r>
          </a:p>
          <a:p>
            <a:r>
              <a:rPr lang="en-US" sz="1400" b="1" dirty="0"/>
              <a:t>Vanessa </a:t>
            </a:r>
            <a:r>
              <a:rPr lang="en-US" sz="1400" b="1" dirty="0" err="1"/>
              <a:t>Svihla</a:t>
            </a:r>
            <a:r>
              <a:rPr lang="en-US" sz="1400" b="1" dirty="0"/>
              <a:t>, </a:t>
            </a:r>
            <a:r>
              <a:rPr lang="en-US" sz="1400" dirty="0"/>
              <a:t>Associate Professor of Organization, Information &amp; Learning Sciences.</a:t>
            </a:r>
          </a:p>
          <a:p>
            <a:r>
              <a:rPr lang="en-US" sz="1400" b="1" dirty="0" err="1"/>
              <a:t>Davood</a:t>
            </a:r>
            <a:r>
              <a:rPr lang="en-US" sz="1400" b="1" dirty="0"/>
              <a:t> </a:t>
            </a:r>
            <a:r>
              <a:rPr lang="en-US" sz="1400" b="1" dirty="0" err="1"/>
              <a:t>Tofighi</a:t>
            </a:r>
            <a:r>
              <a:rPr lang="en-US" sz="1400" b="1" dirty="0"/>
              <a:t>, </a:t>
            </a:r>
            <a:r>
              <a:rPr lang="en-US" sz="1400" dirty="0"/>
              <a:t>Assistant Professor of Psychology.  </a:t>
            </a:r>
          </a:p>
          <a:p>
            <a:r>
              <a:rPr lang="en-US" sz="1400" b="1" dirty="0"/>
              <a:t>Tim Schroeder, </a:t>
            </a:r>
            <a:r>
              <a:rPr lang="en-US" sz="1400" dirty="0"/>
              <a:t>ECURE Project Director and Grand Challenges Operations Director.</a:t>
            </a:r>
          </a:p>
          <a:p>
            <a:r>
              <a:rPr lang="en-US" sz="1400" b="1" dirty="0"/>
              <a:t>Lynn Nordstrom, </a:t>
            </a:r>
            <a:r>
              <a:rPr lang="en-US" sz="1400" dirty="0"/>
              <a:t>External Evaluator.</a:t>
            </a:r>
          </a:p>
          <a:p>
            <a:r>
              <a:rPr lang="en-US" sz="1400" b="1" dirty="0"/>
              <a:t>Monica Jenrette, </a:t>
            </a:r>
            <a:r>
              <a:rPr lang="en-US" sz="1400" dirty="0"/>
              <a:t>Data Coordinator.  </a:t>
            </a:r>
          </a:p>
          <a:p>
            <a:endParaRPr lang="en-US" sz="1400" dirty="0"/>
          </a:p>
        </p:txBody>
      </p:sp>
    </p:spTree>
    <p:extLst>
      <p:ext uri="{BB962C8B-B14F-4D97-AF65-F5344CB8AC3E}">
        <p14:creationId xmlns:p14="http://schemas.microsoft.com/office/powerpoint/2010/main" val="27663786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0DF034D-EF48-4676-9753-F4E86BCF8865}"/>
              </a:ext>
            </a:extLst>
          </p:cNvPr>
          <p:cNvSpPr txBox="1"/>
          <p:nvPr/>
        </p:nvSpPr>
        <p:spPr>
          <a:xfrm>
            <a:off x="18855" y="754145"/>
            <a:ext cx="1364476" cy="461665"/>
          </a:xfrm>
          <a:prstGeom prst="rect">
            <a:avLst/>
          </a:prstGeom>
          <a:noFill/>
        </p:spPr>
        <p:txBody>
          <a:bodyPr wrap="none" rtlCol="0">
            <a:spAutoFit/>
          </a:bodyPr>
          <a:lstStyle/>
          <a:p>
            <a:r>
              <a:rPr lang="en-US" sz="2400" dirty="0">
                <a:solidFill>
                  <a:schemeClr val="bg1"/>
                </a:solidFill>
                <a:latin typeface="Arial Black" panose="020B0A04020102020204" pitchFamily="34" charset="0"/>
              </a:rPr>
              <a:t>ECURE</a:t>
            </a:r>
            <a:endParaRPr lang="en-US" sz="2800" dirty="0">
              <a:solidFill>
                <a:schemeClr val="bg1"/>
              </a:solidFill>
              <a:latin typeface="Arial Black" panose="020B0A04020102020204" pitchFamily="34" charset="0"/>
            </a:endParaRPr>
          </a:p>
        </p:txBody>
      </p:sp>
      <p:sp>
        <p:nvSpPr>
          <p:cNvPr id="6" name="TextBox 5">
            <a:extLst>
              <a:ext uri="{FF2B5EF4-FFF2-40B4-BE49-F238E27FC236}">
                <a16:creationId xmlns:a16="http://schemas.microsoft.com/office/drawing/2014/main" id="{BD2F0A72-354C-4AD0-8ABD-17D28AA130C6}"/>
              </a:ext>
            </a:extLst>
          </p:cNvPr>
          <p:cNvSpPr txBox="1"/>
          <p:nvPr/>
        </p:nvSpPr>
        <p:spPr>
          <a:xfrm>
            <a:off x="2797666" y="725865"/>
            <a:ext cx="8229600" cy="646331"/>
          </a:xfrm>
          <a:prstGeom prst="rect">
            <a:avLst/>
          </a:prstGeom>
          <a:noFill/>
        </p:spPr>
        <p:txBody>
          <a:bodyPr wrap="square" rtlCol="0">
            <a:spAutoFit/>
          </a:bodyPr>
          <a:lstStyle/>
          <a:p>
            <a:r>
              <a:rPr lang="en-US" sz="3600" b="1" dirty="0"/>
              <a:t>Year One Fellows</a:t>
            </a:r>
            <a:endParaRPr lang="en-US" sz="3600" dirty="0"/>
          </a:p>
        </p:txBody>
      </p:sp>
      <p:sp>
        <p:nvSpPr>
          <p:cNvPr id="5" name="TextBox 4">
            <a:extLst>
              <a:ext uri="{FF2B5EF4-FFF2-40B4-BE49-F238E27FC236}">
                <a16:creationId xmlns:a16="http://schemas.microsoft.com/office/drawing/2014/main" id="{87A0DE91-90DC-4541-AC03-6D12CA46BB91}"/>
              </a:ext>
            </a:extLst>
          </p:cNvPr>
          <p:cNvSpPr txBox="1"/>
          <p:nvPr/>
        </p:nvSpPr>
        <p:spPr>
          <a:xfrm>
            <a:off x="2797666" y="1800519"/>
            <a:ext cx="8086103" cy="2308324"/>
          </a:xfrm>
          <a:prstGeom prst="rect">
            <a:avLst/>
          </a:prstGeom>
          <a:noFill/>
        </p:spPr>
        <p:txBody>
          <a:bodyPr wrap="square" rtlCol="0">
            <a:spAutoFit/>
          </a:bodyPr>
          <a:lstStyle/>
          <a:p>
            <a:r>
              <a:rPr lang="en-US" b="1" dirty="0"/>
              <a:t>Fall 2020 Implementations: 5 courses (16 sections total)</a:t>
            </a:r>
          </a:p>
          <a:p>
            <a:r>
              <a:rPr lang="en-US" b="1" dirty="0"/>
              <a:t>Spring 2021 Implementations: 6 courses (11 sections total)</a:t>
            </a:r>
          </a:p>
          <a:p>
            <a:endParaRPr lang="en-US" b="1" dirty="0"/>
          </a:p>
          <a:p>
            <a:r>
              <a:rPr lang="en-US" b="1" dirty="0"/>
              <a:t>ECURE Exploratory Fellows: 11</a:t>
            </a:r>
          </a:p>
          <a:p>
            <a:r>
              <a:rPr lang="en-US" b="1" dirty="0"/>
              <a:t>ECURE Implementation Fellows; 11</a:t>
            </a:r>
          </a:p>
          <a:p>
            <a:endParaRPr lang="en-US" b="1" dirty="0"/>
          </a:p>
          <a:p>
            <a:r>
              <a:rPr lang="en-US" b="1" dirty="0"/>
              <a:t>OVPR-funded Fellows: 6</a:t>
            </a:r>
          </a:p>
          <a:p>
            <a:endParaRPr lang="en-US" b="1" dirty="0"/>
          </a:p>
        </p:txBody>
      </p:sp>
    </p:spTree>
    <p:extLst>
      <p:ext uri="{BB962C8B-B14F-4D97-AF65-F5344CB8AC3E}">
        <p14:creationId xmlns:p14="http://schemas.microsoft.com/office/powerpoint/2010/main" val="24960473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0DF034D-EF48-4676-9753-F4E86BCF8865}"/>
              </a:ext>
            </a:extLst>
          </p:cNvPr>
          <p:cNvSpPr txBox="1"/>
          <p:nvPr/>
        </p:nvSpPr>
        <p:spPr>
          <a:xfrm>
            <a:off x="18855" y="754145"/>
            <a:ext cx="1364476" cy="461665"/>
          </a:xfrm>
          <a:prstGeom prst="rect">
            <a:avLst/>
          </a:prstGeom>
          <a:noFill/>
        </p:spPr>
        <p:txBody>
          <a:bodyPr wrap="none" rtlCol="0">
            <a:spAutoFit/>
          </a:bodyPr>
          <a:lstStyle/>
          <a:p>
            <a:r>
              <a:rPr lang="en-US" sz="2400" dirty="0">
                <a:solidFill>
                  <a:schemeClr val="bg1"/>
                </a:solidFill>
                <a:latin typeface="Arial Black" panose="020B0A04020102020204" pitchFamily="34" charset="0"/>
              </a:rPr>
              <a:t>ECURE</a:t>
            </a:r>
            <a:endParaRPr lang="en-US" sz="2800" dirty="0">
              <a:solidFill>
                <a:schemeClr val="bg1"/>
              </a:solidFill>
              <a:latin typeface="Arial Black" panose="020B0A04020102020204" pitchFamily="34" charset="0"/>
            </a:endParaRPr>
          </a:p>
        </p:txBody>
      </p:sp>
      <p:sp>
        <p:nvSpPr>
          <p:cNvPr id="4" name="TextBox 3">
            <a:extLst>
              <a:ext uri="{FF2B5EF4-FFF2-40B4-BE49-F238E27FC236}">
                <a16:creationId xmlns:a16="http://schemas.microsoft.com/office/drawing/2014/main" id="{2E9B0C5F-EAE3-4B2D-85D6-956AB450EE4D}"/>
              </a:ext>
            </a:extLst>
          </p:cNvPr>
          <p:cNvSpPr txBox="1"/>
          <p:nvPr/>
        </p:nvSpPr>
        <p:spPr>
          <a:xfrm>
            <a:off x="3525625" y="2347275"/>
            <a:ext cx="4414991" cy="1015663"/>
          </a:xfrm>
          <a:prstGeom prst="rect">
            <a:avLst/>
          </a:prstGeom>
          <a:noFill/>
        </p:spPr>
        <p:txBody>
          <a:bodyPr wrap="none" rtlCol="0">
            <a:spAutoFit/>
          </a:bodyPr>
          <a:lstStyle/>
          <a:p>
            <a:r>
              <a:rPr lang="en-US" sz="6000" dirty="0">
                <a:latin typeface="Arial Black" panose="020B0A04020102020204" pitchFamily="34" charset="0"/>
              </a:rPr>
              <a:t>Questions</a:t>
            </a:r>
          </a:p>
        </p:txBody>
      </p:sp>
      <p:sp>
        <p:nvSpPr>
          <p:cNvPr id="5" name="TextBox 4">
            <a:extLst>
              <a:ext uri="{FF2B5EF4-FFF2-40B4-BE49-F238E27FC236}">
                <a16:creationId xmlns:a16="http://schemas.microsoft.com/office/drawing/2014/main" id="{AFDD819D-BBA5-4036-BC7A-CC4529AE68FF}"/>
              </a:ext>
            </a:extLst>
          </p:cNvPr>
          <p:cNvSpPr txBox="1"/>
          <p:nvPr/>
        </p:nvSpPr>
        <p:spPr>
          <a:xfrm>
            <a:off x="6411992" y="239006"/>
            <a:ext cx="3057247" cy="6247864"/>
          </a:xfrm>
          <a:prstGeom prst="rect">
            <a:avLst/>
          </a:prstGeom>
          <a:noFill/>
        </p:spPr>
        <p:txBody>
          <a:bodyPr wrap="none" rtlCol="0">
            <a:spAutoFit/>
          </a:bodyPr>
          <a:lstStyle/>
          <a:p>
            <a:r>
              <a:rPr lang="en-US" sz="40000" b="1" dirty="0">
                <a:solidFill>
                  <a:srgbClr val="00B0F0"/>
                </a:solidFill>
              </a:rPr>
              <a:t>?</a:t>
            </a:r>
          </a:p>
        </p:txBody>
      </p:sp>
    </p:spTree>
    <p:extLst>
      <p:ext uri="{BB962C8B-B14F-4D97-AF65-F5344CB8AC3E}">
        <p14:creationId xmlns:p14="http://schemas.microsoft.com/office/powerpoint/2010/main" val="4983551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0DF034D-EF48-4676-9753-F4E86BCF8865}"/>
              </a:ext>
            </a:extLst>
          </p:cNvPr>
          <p:cNvSpPr txBox="1"/>
          <p:nvPr/>
        </p:nvSpPr>
        <p:spPr>
          <a:xfrm>
            <a:off x="18855" y="754145"/>
            <a:ext cx="1364476" cy="461665"/>
          </a:xfrm>
          <a:prstGeom prst="rect">
            <a:avLst/>
          </a:prstGeom>
          <a:noFill/>
        </p:spPr>
        <p:txBody>
          <a:bodyPr wrap="none" rtlCol="0">
            <a:spAutoFit/>
          </a:bodyPr>
          <a:lstStyle/>
          <a:p>
            <a:r>
              <a:rPr lang="en-US" sz="2400" dirty="0">
                <a:solidFill>
                  <a:schemeClr val="bg1"/>
                </a:solidFill>
                <a:latin typeface="Arial Black" panose="020B0A04020102020204" pitchFamily="34" charset="0"/>
              </a:rPr>
              <a:t>ECURE</a:t>
            </a:r>
            <a:endParaRPr lang="en-US" sz="2800" dirty="0">
              <a:solidFill>
                <a:schemeClr val="bg1"/>
              </a:solidFill>
              <a:latin typeface="Arial Black" panose="020B0A04020102020204" pitchFamily="34" charset="0"/>
            </a:endParaRPr>
          </a:p>
        </p:txBody>
      </p:sp>
      <p:sp>
        <p:nvSpPr>
          <p:cNvPr id="3" name="TextBox 2">
            <a:extLst>
              <a:ext uri="{FF2B5EF4-FFF2-40B4-BE49-F238E27FC236}">
                <a16:creationId xmlns:a16="http://schemas.microsoft.com/office/drawing/2014/main" id="{E827881B-4856-4EBE-996F-102425B1CC11}"/>
              </a:ext>
            </a:extLst>
          </p:cNvPr>
          <p:cNvSpPr txBox="1"/>
          <p:nvPr/>
        </p:nvSpPr>
        <p:spPr>
          <a:xfrm>
            <a:off x="3110847" y="1753385"/>
            <a:ext cx="8229600" cy="2893100"/>
          </a:xfrm>
          <a:prstGeom prst="rect">
            <a:avLst/>
          </a:prstGeom>
          <a:noFill/>
        </p:spPr>
        <p:txBody>
          <a:bodyPr wrap="square" rtlCol="0">
            <a:spAutoFit/>
          </a:bodyPr>
          <a:lstStyle/>
          <a:p>
            <a:r>
              <a:rPr lang="en-US" sz="2000" b="1" dirty="0"/>
              <a:t>OVERVIEW</a:t>
            </a:r>
          </a:p>
          <a:p>
            <a:endParaRPr lang="en-US" dirty="0"/>
          </a:p>
          <a:p>
            <a:r>
              <a:rPr lang="en-US" dirty="0">
                <a:latin typeface="Arial" panose="020B0604020202020204" pitchFamily="34" charset="0"/>
                <a:cs typeface="Arial" panose="020B0604020202020204" pitchFamily="34" charset="0"/>
              </a:rPr>
              <a:t>Funding Source: National Science Foundation, Improving Undergraduate STEM Education (IUSE), Hispanic Serving Institutions Program</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Funding Amount: </a:t>
            </a:r>
            <a:r>
              <a:rPr lang="en-US" b="1" dirty="0">
                <a:latin typeface="Arial" panose="020B0604020202020204" pitchFamily="34" charset="0"/>
                <a:cs typeface="Arial" panose="020B0604020202020204" pitchFamily="34" charset="0"/>
              </a:rPr>
              <a:t>$2.1M over five years</a:t>
            </a:r>
            <a:r>
              <a:rPr lang="en-US" dirty="0">
                <a:latin typeface="Arial" panose="020B0604020202020204" pitchFamily="34" charset="0"/>
                <a:cs typeface="Arial" panose="020B0604020202020204" pitchFamily="34" charset="0"/>
              </a:rPr>
              <a:t>, Continuing Award</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Funding Term: </a:t>
            </a:r>
            <a:r>
              <a:rPr lang="en-US" b="1" dirty="0">
                <a:latin typeface="Arial" panose="020B0604020202020204" pitchFamily="34" charset="0"/>
                <a:cs typeface="Arial" panose="020B0604020202020204" pitchFamily="34" charset="0"/>
              </a:rPr>
              <a:t>April 15, 2020 through April 14, 2025</a:t>
            </a:r>
            <a:r>
              <a:rPr lang="en-US" dirty="0">
                <a:latin typeface="Arial" panose="020B0604020202020204" pitchFamily="34" charset="0"/>
                <a:cs typeface="Arial" panose="020B0604020202020204" pitchFamily="34" charset="0"/>
              </a:rPr>
              <a:t>; Starting in the second year, funding is contingent on successful progress</a:t>
            </a:r>
          </a:p>
          <a:p>
            <a:endParaRPr lang="en-US" dirty="0"/>
          </a:p>
        </p:txBody>
      </p:sp>
    </p:spTree>
    <p:extLst>
      <p:ext uri="{BB962C8B-B14F-4D97-AF65-F5344CB8AC3E}">
        <p14:creationId xmlns:p14="http://schemas.microsoft.com/office/powerpoint/2010/main" val="31764947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0DF034D-EF48-4676-9753-F4E86BCF8865}"/>
              </a:ext>
            </a:extLst>
          </p:cNvPr>
          <p:cNvSpPr txBox="1"/>
          <p:nvPr/>
        </p:nvSpPr>
        <p:spPr>
          <a:xfrm>
            <a:off x="18855" y="754145"/>
            <a:ext cx="1364476" cy="461665"/>
          </a:xfrm>
          <a:prstGeom prst="rect">
            <a:avLst/>
          </a:prstGeom>
          <a:noFill/>
        </p:spPr>
        <p:txBody>
          <a:bodyPr wrap="none" rtlCol="0">
            <a:spAutoFit/>
          </a:bodyPr>
          <a:lstStyle/>
          <a:p>
            <a:r>
              <a:rPr lang="en-US" sz="2400" dirty="0">
                <a:solidFill>
                  <a:schemeClr val="bg1"/>
                </a:solidFill>
                <a:latin typeface="Arial Black" panose="020B0A04020102020204" pitchFamily="34" charset="0"/>
              </a:rPr>
              <a:t>ECURE</a:t>
            </a:r>
            <a:endParaRPr lang="en-US" sz="2800" dirty="0">
              <a:solidFill>
                <a:schemeClr val="bg1"/>
              </a:solidFill>
              <a:latin typeface="Arial Black" panose="020B0A04020102020204" pitchFamily="34" charset="0"/>
            </a:endParaRPr>
          </a:p>
        </p:txBody>
      </p:sp>
      <p:sp>
        <p:nvSpPr>
          <p:cNvPr id="5" name="TextBox 4">
            <a:extLst>
              <a:ext uri="{FF2B5EF4-FFF2-40B4-BE49-F238E27FC236}">
                <a16:creationId xmlns:a16="http://schemas.microsoft.com/office/drawing/2014/main" id="{412B1B63-EDA2-4AD6-AA5E-A7749FFBEE5E}"/>
              </a:ext>
            </a:extLst>
          </p:cNvPr>
          <p:cNvSpPr txBox="1"/>
          <p:nvPr/>
        </p:nvSpPr>
        <p:spPr>
          <a:xfrm>
            <a:off x="3117130" y="1451729"/>
            <a:ext cx="6503703" cy="3785652"/>
          </a:xfrm>
          <a:prstGeom prst="rect">
            <a:avLst/>
          </a:prstGeom>
          <a:noFill/>
        </p:spPr>
        <p:txBody>
          <a:bodyPr wrap="none" rtlCol="0">
            <a:spAutoFit/>
          </a:bodyPr>
          <a:lstStyle/>
          <a:p>
            <a:r>
              <a:rPr lang="en-US" sz="8000" b="1" dirty="0">
                <a:solidFill>
                  <a:srgbClr val="A53010"/>
                </a:solidFill>
              </a:rPr>
              <a:t>THE</a:t>
            </a:r>
          </a:p>
          <a:p>
            <a:r>
              <a:rPr lang="en-US" sz="8000" b="1" dirty="0">
                <a:solidFill>
                  <a:srgbClr val="A53010"/>
                </a:solidFill>
              </a:rPr>
              <a:t>ECURE</a:t>
            </a:r>
          </a:p>
          <a:p>
            <a:r>
              <a:rPr lang="en-US" sz="8000" b="1" dirty="0">
                <a:solidFill>
                  <a:srgbClr val="A53010"/>
                </a:solidFill>
              </a:rPr>
              <a:t>FRAMEWORK</a:t>
            </a:r>
          </a:p>
        </p:txBody>
      </p:sp>
    </p:spTree>
    <p:extLst>
      <p:ext uri="{BB962C8B-B14F-4D97-AF65-F5344CB8AC3E}">
        <p14:creationId xmlns:p14="http://schemas.microsoft.com/office/powerpoint/2010/main" val="8077502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0DF034D-EF48-4676-9753-F4E86BCF8865}"/>
              </a:ext>
            </a:extLst>
          </p:cNvPr>
          <p:cNvSpPr txBox="1"/>
          <p:nvPr/>
        </p:nvSpPr>
        <p:spPr>
          <a:xfrm>
            <a:off x="18855" y="754145"/>
            <a:ext cx="1364476" cy="461665"/>
          </a:xfrm>
          <a:prstGeom prst="rect">
            <a:avLst/>
          </a:prstGeom>
          <a:noFill/>
        </p:spPr>
        <p:txBody>
          <a:bodyPr wrap="none" rtlCol="0">
            <a:spAutoFit/>
          </a:bodyPr>
          <a:lstStyle/>
          <a:p>
            <a:r>
              <a:rPr lang="en-US" sz="2400" dirty="0">
                <a:solidFill>
                  <a:schemeClr val="bg1"/>
                </a:solidFill>
                <a:latin typeface="Arial Black" panose="020B0A04020102020204" pitchFamily="34" charset="0"/>
              </a:rPr>
              <a:t>ECURE</a:t>
            </a:r>
            <a:endParaRPr lang="en-US" sz="2800" dirty="0">
              <a:solidFill>
                <a:schemeClr val="bg1"/>
              </a:solidFill>
              <a:latin typeface="Arial Black" panose="020B0A04020102020204" pitchFamily="34" charset="0"/>
            </a:endParaRPr>
          </a:p>
        </p:txBody>
      </p:sp>
      <p:sp>
        <p:nvSpPr>
          <p:cNvPr id="4" name="TextBox 3">
            <a:extLst>
              <a:ext uri="{FF2B5EF4-FFF2-40B4-BE49-F238E27FC236}">
                <a16:creationId xmlns:a16="http://schemas.microsoft.com/office/drawing/2014/main" id="{2CA15F23-4B0E-436F-B6D4-1BF8719C192B}"/>
              </a:ext>
            </a:extLst>
          </p:cNvPr>
          <p:cNvSpPr txBox="1"/>
          <p:nvPr/>
        </p:nvSpPr>
        <p:spPr>
          <a:xfrm>
            <a:off x="3192543" y="754145"/>
            <a:ext cx="7150484" cy="1200329"/>
          </a:xfrm>
          <a:prstGeom prst="rect">
            <a:avLst/>
          </a:prstGeom>
          <a:noFill/>
        </p:spPr>
        <p:txBody>
          <a:bodyPr wrap="square" rtlCol="0">
            <a:spAutoFit/>
          </a:bodyPr>
          <a:lstStyle/>
          <a:p>
            <a:pPr algn="ctr"/>
            <a:r>
              <a:rPr lang="en-US" sz="2400" b="1" dirty="0"/>
              <a:t>Traditional CURE Framework, students engage in ALL of the following elements of authentic research</a:t>
            </a:r>
          </a:p>
        </p:txBody>
      </p:sp>
      <p:pic>
        <p:nvPicPr>
          <p:cNvPr id="3" name="Picture 2">
            <a:extLst>
              <a:ext uri="{FF2B5EF4-FFF2-40B4-BE49-F238E27FC236}">
                <a16:creationId xmlns:a16="http://schemas.microsoft.com/office/drawing/2014/main" id="{10C9F9CD-D276-4BEE-86D2-3DD42BA2B98E}"/>
              </a:ext>
            </a:extLst>
          </p:cNvPr>
          <p:cNvPicPr>
            <a:picLocks noChangeAspect="1"/>
          </p:cNvPicPr>
          <p:nvPr/>
        </p:nvPicPr>
        <p:blipFill>
          <a:blip r:embed="rId2"/>
          <a:stretch>
            <a:fillRect/>
          </a:stretch>
        </p:blipFill>
        <p:spPr>
          <a:xfrm>
            <a:off x="1176761" y="2719789"/>
            <a:ext cx="9838478" cy="2466541"/>
          </a:xfrm>
          <a:prstGeom prst="rect">
            <a:avLst/>
          </a:prstGeom>
        </p:spPr>
      </p:pic>
    </p:spTree>
    <p:extLst>
      <p:ext uri="{BB962C8B-B14F-4D97-AF65-F5344CB8AC3E}">
        <p14:creationId xmlns:p14="http://schemas.microsoft.com/office/powerpoint/2010/main" val="2087481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0DF034D-EF48-4676-9753-F4E86BCF8865}"/>
              </a:ext>
            </a:extLst>
          </p:cNvPr>
          <p:cNvSpPr txBox="1"/>
          <p:nvPr/>
        </p:nvSpPr>
        <p:spPr>
          <a:xfrm>
            <a:off x="18855" y="754145"/>
            <a:ext cx="1364476" cy="461665"/>
          </a:xfrm>
          <a:prstGeom prst="rect">
            <a:avLst/>
          </a:prstGeom>
          <a:noFill/>
        </p:spPr>
        <p:txBody>
          <a:bodyPr wrap="none" rtlCol="0">
            <a:spAutoFit/>
          </a:bodyPr>
          <a:lstStyle/>
          <a:p>
            <a:r>
              <a:rPr lang="en-US" sz="2400" dirty="0">
                <a:solidFill>
                  <a:schemeClr val="bg1"/>
                </a:solidFill>
                <a:latin typeface="Arial Black" panose="020B0A04020102020204" pitchFamily="34" charset="0"/>
              </a:rPr>
              <a:t>ECURE</a:t>
            </a:r>
            <a:endParaRPr lang="en-US" sz="2800" dirty="0">
              <a:solidFill>
                <a:schemeClr val="bg1"/>
              </a:solidFill>
              <a:latin typeface="Arial Black" panose="020B0A04020102020204" pitchFamily="34" charset="0"/>
            </a:endParaRPr>
          </a:p>
        </p:txBody>
      </p:sp>
      <p:pic>
        <p:nvPicPr>
          <p:cNvPr id="7" name="Picture 6">
            <a:extLst>
              <a:ext uri="{FF2B5EF4-FFF2-40B4-BE49-F238E27FC236}">
                <a16:creationId xmlns:a16="http://schemas.microsoft.com/office/drawing/2014/main" id="{C161739D-21C0-4124-88AB-550DE2440105}"/>
              </a:ext>
            </a:extLst>
          </p:cNvPr>
          <p:cNvPicPr/>
          <p:nvPr/>
        </p:nvPicPr>
        <p:blipFill>
          <a:blip r:embed="rId2">
            <a:extLst>
              <a:ext uri="{28A0092B-C50C-407E-A947-70E740481C1C}">
                <a14:useLocalDpi xmlns:a14="http://schemas.microsoft.com/office/drawing/2010/main" val="0"/>
              </a:ext>
            </a:extLst>
          </a:blip>
          <a:stretch>
            <a:fillRect/>
          </a:stretch>
        </p:blipFill>
        <p:spPr>
          <a:xfrm>
            <a:off x="3192543" y="1538812"/>
            <a:ext cx="7150483" cy="3965042"/>
          </a:xfrm>
          <a:prstGeom prst="rect">
            <a:avLst/>
          </a:prstGeom>
          <a:ln w="19050">
            <a:solidFill>
              <a:schemeClr val="tx1"/>
            </a:solidFill>
          </a:ln>
        </p:spPr>
      </p:pic>
      <p:sp>
        <p:nvSpPr>
          <p:cNvPr id="4" name="TextBox 3">
            <a:extLst>
              <a:ext uri="{FF2B5EF4-FFF2-40B4-BE49-F238E27FC236}">
                <a16:creationId xmlns:a16="http://schemas.microsoft.com/office/drawing/2014/main" id="{2CA15F23-4B0E-436F-B6D4-1BF8719C192B}"/>
              </a:ext>
            </a:extLst>
          </p:cNvPr>
          <p:cNvSpPr txBox="1"/>
          <p:nvPr/>
        </p:nvSpPr>
        <p:spPr>
          <a:xfrm>
            <a:off x="3192542" y="500148"/>
            <a:ext cx="7150484" cy="830997"/>
          </a:xfrm>
          <a:prstGeom prst="rect">
            <a:avLst/>
          </a:prstGeom>
          <a:noFill/>
        </p:spPr>
        <p:txBody>
          <a:bodyPr wrap="square" rtlCol="0">
            <a:spAutoFit/>
          </a:bodyPr>
          <a:lstStyle/>
          <a:p>
            <a:pPr algn="ctr"/>
            <a:r>
              <a:rPr lang="en-US" sz="2400" b="1" dirty="0"/>
              <a:t>Expanded Course-based Undergraduate Research Experience Framework, in brief</a:t>
            </a:r>
          </a:p>
        </p:txBody>
      </p:sp>
      <p:sp>
        <p:nvSpPr>
          <p:cNvPr id="8" name="TextBox 7">
            <a:extLst>
              <a:ext uri="{FF2B5EF4-FFF2-40B4-BE49-F238E27FC236}">
                <a16:creationId xmlns:a16="http://schemas.microsoft.com/office/drawing/2014/main" id="{5F6902A7-21A0-4DAD-A808-0D088D631BA9}"/>
              </a:ext>
            </a:extLst>
          </p:cNvPr>
          <p:cNvSpPr txBox="1"/>
          <p:nvPr/>
        </p:nvSpPr>
        <p:spPr>
          <a:xfrm>
            <a:off x="3192543" y="5711521"/>
            <a:ext cx="7150483" cy="646331"/>
          </a:xfrm>
          <a:prstGeom prst="rect">
            <a:avLst/>
          </a:prstGeom>
          <a:noFill/>
        </p:spPr>
        <p:txBody>
          <a:bodyPr wrap="square" rtlCol="0">
            <a:spAutoFit/>
          </a:bodyPr>
          <a:lstStyle/>
          <a:p>
            <a:pPr algn="ctr"/>
            <a:r>
              <a:rPr lang="en-US" i="1" dirty="0"/>
              <a:t>Developed by the UNM Academic Affairs General Education Teaching Fellows, 2018-19</a:t>
            </a:r>
          </a:p>
        </p:txBody>
      </p:sp>
    </p:spTree>
    <p:extLst>
      <p:ext uri="{BB962C8B-B14F-4D97-AF65-F5344CB8AC3E}">
        <p14:creationId xmlns:p14="http://schemas.microsoft.com/office/powerpoint/2010/main" val="34459957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0DF034D-EF48-4676-9753-F4E86BCF8865}"/>
              </a:ext>
            </a:extLst>
          </p:cNvPr>
          <p:cNvSpPr txBox="1"/>
          <p:nvPr/>
        </p:nvSpPr>
        <p:spPr>
          <a:xfrm>
            <a:off x="18855" y="754145"/>
            <a:ext cx="1364476" cy="461665"/>
          </a:xfrm>
          <a:prstGeom prst="rect">
            <a:avLst/>
          </a:prstGeom>
          <a:noFill/>
        </p:spPr>
        <p:txBody>
          <a:bodyPr wrap="none" rtlCol="0">
            <a:spAutoFit/>
          </a:bodyPr>
          <a:lstStyle/>
          <a:p>
            <a:r>
              <a:rPr lang="en-US" sz="2400" dirty="0">
                <a:solidFill>
                  <a:schemeClr val="bg1"/>
                </a:solidFill>
                <a:latin typeface="Arial Black" panose="020B0A04020102020204" pitchFamily="34" charset="0"/>
              </a:rPr>
              <a:t>ECURE</a:t>
            </a:r>
            <a:endParaRPr lang="en-US" sz="2800" dirty="0">
              <a:solidFill>
                <a:schemeClr val="bg1"/>
              </a:solidFill>
              <a:latin typeface="Arial Black" panose="020B0A04020102020204" pitchFamily="34" charset="0"/>
            </a:endParaRPr>
          </a:p>
        </p:txBody>
      </p:sp>
      <p:sp>
        <p:nvSpPr>
          <p:cNvPr id="4" name="TextBox 3">
            <a:extLst>
              <a:ext uri="{FF2B5EF4-FFF2-40B4-BE49-F238E27FC236}">
                <a16:creationId xmlns:a16="http://schemas.microsoft.com/office/drawing/2014/main" id="{2CA15F23-4B0E-436F-B6D4-1BF8719C192B}"/>
              </a:ext>
            </a:extLst>
          </p:cNvPr>
          <p:cNvSpPr txBox="1"/>
          <p:nvPr/>
        </p:nvSpPr>
        <p:spPr>
          <a:xfrm>
            <a:off x="3192542" y="500148"/>
            <a:ext cx="7150484" cy="830997"/>
          </a:xfrm>
          <a:prstGeom prst="rect">
            <a:avLst/>
          </a:prstGeom>
          <a:noFill/>
        </p:spPr>
        <p:txBody>
          <a:bodyPr wrap="square" rtlCol="0">
            <a:spAutoFit/>
          </a:bodyPr>
          <a:lstStyle/>
          <a:p>
            <a:pPr algn="ctr"/>
            <a:r>
              <a:rPr lang="en-US" sz="2400" b="1" dirty="0"/>
              <a:t>Expanded Course-based Undergraduate Research Experience Framework, in brief</a:t>
            </a:r>
          </a:p>
        </p:txBody>
      </p:sp>
      <p:sp>
        <p:nvSpPr>
          <p:cNvPr id="8" name="TextBox 7">
            <a:extLst>
              <a:ext uri="{FF2B5EF4-FFF2-40B4-BE49-F238E27FC236}">
                <a16:creationId xmlns:a16="http://schemas.microsoft.com/office/drawing/2014/main" id="{5F6902A7-21A0-4DAD-A808-0D088D631BA9}"/>
              </a:ext>
            </a:extLst>
          </p:cNvPr>
          <p:cNvSpPr txBox="1"/>
          <p:nvPr/>
        </p:nvSpPr>
        <p:spPr>
          <a:xfrm>
            <a:off x="3192543" y="5711521"/>
            <a:ext cx="7150483" cy="646331"/>
          </a:xfrm>
          <a:prstGeom prst="rect">
            <a:avLst/>
          </a:prstGeom>
          <a:noFill/>
        </p:spPr>
        <p:txBody>
          <a:bodyPr wrap="square" rtlCol="0">
            <a:spAutoFit/>
          </a:bodyPr>
          <a:lstStyle/>
          <a:p>
            <a:pPr algn="ctr"/>
            <a:r>
              <a:rPr lang="en-US" i="1" dirty="0"/>
              <a:t>Developed by the UNM Academic Affairs General Education Teaching Fellows, 2018-19</a:t>
            </a:r>
          </a:p>
        </p:txBody>
      </p:sp>
      <p:sp>
        <p:nvSpPr>
          <p:cNvPr id="3" name="Rectangle 2">
            <a:extLst>
              <a:ext uri="{FF2B5EF4-FFF2-40B4-BE49-F238E27FC236}">
                <a16:creationId xmlns:a16="http://schemas.microsoft.com/office/drawing/2014/main" id="{FC0E2EC5-5831-4FFD-B225-CC058D06412A}"/>
              </a:ext>
            </a:extLst>
          </p:cNvPr>
          <p:cNvSpPr/>
          <p:nvPr/>
        </p:nvSpPr>
        <p:spPr>
          <a:xfrm>
            <a:off x="5996539" y="1886552"/>
            <a:ext cx="4346487" cy="365760"/>
          </a:xfrm>
          <a:prstGeom prst="rect">
            <a:avLst/>
          </a:prstGeom>
          <a:gradFill flip="none" rotWithShape="1">
            <a:gsLst>
              <a:gs pos="0">
                <a:srgbClr val="FF0000"/>
              </a:gs>
              <a:gs pos="50000">
                <a:schemeClr val="accent1">
                  <a:tint val="44500"/>
                  <a:satMod val="160000"/>
                </a:schemeClr>
              </a:gs>
              <a:gs pos="100000">
                <a:schemeClr val="bg1"/>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AFEFAD8C-4E1A-46AF-87C9-A74607FDB87F}"/>
              </a:ext>
            </a:extLst>
          </p:cNvPr>
          <p:cNvSpPr txBox="1"/>
          <p:nvPr/>
        </p:nvSpPr>
        <p:spPr>
          <a:xfrm>
            <a:off x="5900287" y="1519006"/>
            <a:ext cx="720069" cy="369332"/>
          </a:xfrm>
          <a:prstGeom prst="rect">
            <a:avLst/>
          </a:prstGeom>
          <a:noFill/>
        </p:spPr>
        <p:txBody>
          <a:bodyPr wrap="none" rtlCol="0">
            <a:spAutoFit/>
          </a:bodyPr>
          <a:lstStyle/>
          <a:p>
            <a:r>
              <a:rPr lang="en-US" dirty="0"/>
              <a:t>PREP</a:t>
            </a:r>
          </a:p>
        </p:txBody>
      </p:sp>
      <p:sp>
        <p:nvSpPr>
          <p:cNvPr id="9" name="TextBox 8">
            <a:extLst>
              <a:ext uri="{FF2B5EF4-FFF2-40B4-BE49-F238E27FC236}">
                <a16:creationId xmlns:a16="http://schemas.microsoft.com/office/drawing/2014/main" id="{79753CC6-2605-4212-B9CC-BF1B9EC76F5C}"/>
              </a:ext>
            </a:extLst>
          </p:cNvPr>
          <p:cNvSpPr txBox="1"/>
          <p:nvPr/>
        </p:nvSpPr>
        <p:spPr>
          <a:xfrm>
            <a:off x="7660106" y="1518113"/>
            <a:ext cx="1061509" cy="369332"/>
          </a:xfrm>
          <a:prstGeom prst="rect">
            <a:avLst/>
          </a:prstGeom>
          <a:noFill/>
        </p:spPr>
        <p:txBody>
          <a:bodyPr wrap="none" rtlCol="0">
            <a:spAutoFit/>
          </a:bodyPr>
          <a:lstStyle/>
          <a:p>
            <a:r>
              <a:rPr lang="en-US" dirty="0"/>
              <a:t>PARTIAL</a:t>
            </a:r>
          </a:p>
        </p:txBody>
      </p:sp>
      <p:sp>
        <p:nvSpPr>
          <p:cNvPr id="10" name="TextBox 9">
            <a:extLst>
              <a:ext uri="{FF2B5EF4-FFF2-40B4-BE49-F238E27FC236}">
                <a16:creationId xmlns:a16="http://schemas.microsoft.com/office/drawing/2014/main" id="{9215D0E4-1681-416F-A9FE-C01A0A4FE820}"/>
              </a:ext>
            </a:extLst>
          </p:cNvPr>
          <p:cNvSpPr txBox="1"/>
          <p:nvPr/>
        </p:nvSpPr>
        <p:spPr>
          <a:xfrm>
            <a:off x="9767332" y="1517220"/>
            <a:ext cx="662361" cy="369332"/>
          </a:xfrm>
          <a:prstGeom prst="rect">
            <a:avLst/>
          </a:prstGeom>
          <a:noFill/>
        </p:spPr>
        <p:txBody>
          <a:bodyPr wrap="none" rtlCol="0">
            <a:spAutoFit/>
          </a:bodyPr>
          <a:lstStyle/>
          <a:p>
            <a:pPr algn="r"/>
            <a:r>
              <a:rPr lang="en-US" dirty="0"/>
              <a:t>FULL</a:t>
            </a:r>
          </a:p>
        </p:txBody>
      </p:sp>
      <p:sp>
        <p:nvSpPr>
          <p:cNvPr id="6" name="TextBox 5">
            <a:extLst>
              <a:ext uri="{FF2B5EF4-FFF2-40B4-BE49-F238E27FC236}">
                <a16:creationId xmlns:a16="http://schemas.microsoft.com/office/drawing/2014/main" id="{DFDC16CF-469C-4AF9-A8EB-E659FF80DDC4}"/>
              </a:ext>
            </a:extLst>
          </p:cNvPr>
          <p:cNvSpPr txBox="1"/>
          <p:nvPr/>
        </p:nvSpPr>
        <p:spPr>
          <a:xfrm>
            <a:off x="3497137" y="1882980"/>
            <a:ext cx="2499402" cy="369332"/>
          </a:xfrm>
          <a:prstGeom prst="rect">
            <a:avLst/>
          </a:prstGeom>
          <a:noFill/>
        </p:spPr>
        <p:txBody>
          <a:bodyPr wrap="none" rtlCol="0">
            <a:spAutoFit/>
          </a:bodyPr>
          <a:lstStyle/>
          <a:p>
            <a:pPr algn="r"/>
            <a:r>
              <a:rPr lang="en-US" dirty="0"/>
              <a:t>ETHICAL AWARENESS</a:t>
            </a:r>
          </a:p>
        </p:txBody>
      </p:sp>
      <p:sp>
        <p:nvSpPr>
          <p:cNvPr id="11" name="Rectangle 10">
            <a:extLst>
              <a:ext uri="{FF2B5EF4-FFF2-40B4-BE49-F238E27FC236}">
                <a16:creationId xmlns:a16="http://schemas.microsoft.com/office/drawing/2014/main" id="{87FB751B-8B53-4D8A-A177-D3D2F15E8A02}"/>
              </a:ext>
            </a:extLst>
          </p:cNvPr>
          <p:cNvSpPr/>
          <p:nvPr/>
        </p:nvSpPr>
        <p:spPr>
          <a:xfrm>
            <a:off x="5996539" y="2356586"/>
            <a:ext cx="4346487" cy="365760"/>
          </a:xfrm>
          <a:prstGeom prst="rect">
            <a:avLst/>
          </a:prstGeom>
          <a:gradFill flip="none" rotWithShape="1">
            <a:gsLst>
              <a:gs pos="0">
                <a:srgbClr val="FF0000"/>
              </a:gs>
              <a:gs pos="50000">
                <a:schemeClr val="accent1">
                  <a:tint val="44500"/>
                  <a:satMod val="160000"/>
                </a:schemeClr>
              </a:gs>
              <a:gs pos="100000">
                <a:schemeClr val="bg1"/>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83AE5BA6-907D-4D5F-A02E-E5D1667E62F5}"/>
              </a:ext>
            </a:extLst>
          </p:cNvPr>
          <p:cNvSpPr txBox="1"/>
          <p:nvPr/>
        </p:nvSpPr>
        <p:spPr>
          <a:xfrm>
            <a:off x="2766166" y="2353014"/>
            <a:ext cx="3230373" cy="369332"/>
          </a:xfrm>
          <a:prstGeom prst="rect">
            <a:avLst/>
          </a:prstGeom>
          <a:noFill/>
        </p:spPr>
        <p:txBody>
          <a:bodyPr wrap="none" rtlCol="0">
            <a:spAutoFit/>
          </a:bodyPr>
          <a:lstStyle/>
          <a:p>
            <a:pPr algn="r"/>
            <a:r>
              <a:rPr lang="en-US" dirty="0"/>
              <a:t>GATHERING BACKGROUND</a:t>
            </a:r>
          </a:p>
        </p:txBody>
      </p:sp>
      <p:sp>
        <p:nvSpPr>
          <p:cNvPr id="13" name="Rectangle 12">
            <a:extLst>
              <a:ext uri="{FF2B5EF4-FFF2-40B4-BE49-F238E27FC236}">
                <a16:creationId xmlns:a16="http://schemas.microsoft.com/office/drawing/2014/main" id="{5A8434BB-2257-4999-ACF7-83BAB8987966}"/>
              </a:ext>
            </a:extLst>
          </p:cNvPr>
          <p:cNvSpPr/>
          <p:nvPr/>
        </p:nvSpPr>
        <p:spPr>
          <a:xfrm>
            <a:off x="5996539" y="2826620"/>
            <a:ext cx="4346487" cy="365760"/>
          </a:xfrm>
          <a:prstGeom prst="rect">
            <a:avLst/>
          </a:prstGeom>
          <a:gradFill flip="none" rotWithShape="1">
            <a:gsLst>
              <a:gs pos="0">
                <a:srgbClr val="FF0000"/>
              </a:gs>
              <a:gs pos="50000">
                <a:schemeClr val="accent1">
                  <a:tint val="44500"/>
                  <a:satMod val="160000"/>
                </a:schemeClr>
              </a:gs>
              <a:gs pos="100000">
                <a:schemeClr val="bg1"/>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61E9790B-5CA8-4E0D-86D7-88F68163F6BB}"/>
              </a:ext>
            </a:extLst>
          </p:cNvPr>
          <p:cNvSpPr txBox="1"/>
          <p:nvPr/>
        </p:nvSpPr>
        <p:spPr>
          <a:xfrm>
            <a:off x="3091577" y="2823048"/>
            <a:ext cx="2904962" cy="369332"/>
          </a:xfrm>
          <a:prstGeom prst="rect">
            <a:avLst/>
          </a:prstGeom>
          <a:noFill/>
        </p:spPr>
        <p:txBody>
          <a:bodyPr wrap="none" rtlCol="0">
            <a:spAutoFit/>
          </a:bodyPr>
          <a:lstStyle/>
          <a:p>
            <a:pPr algn="r"/>
            <a:r>
              <a:rPr lang="en-US" dirty="0"/>
              <a:t>EVIDENCE PREPARATION</a:t>
            </a:r>
          </a:p>
        </p:txBody>
      </p:sp>
      <p:sp>
        <p:nvSpPr>
          <p:cNvPr id="15" name="Rectangle 14">
            <a:extLst>
              <a:ext uri="{FF2B5EF4-FFF2-40B4-BE49-F238E27FC236}">
                <a16:creationId xmlns:a16="http://schemas.microsoft.com/office/drawing/2014/main" id="{AABD6D95-4C2B-4DD9-9587-8EC46CD12EC7}"/>
              </a:ext>
            </a:extLst>
          </p:cNvPr>
          <p:cNvSpPr/>
          <p:nvPr/>
        </p:nvSpPr>
        <p:spPr>
          <a:xfrm>
            <a:off x="5996539" y="3296654"/>
            <a:ext cx="4346487" cy="365760"/>
          </a:xfrm>
          <a:prstGeom prst="rect">
            <a:avLst/>
          </a:prstGeom>
          <a:gradFill flip="none" rotWithShape="1">
            <a:gsLst>
              <a:gs pos="0">
                <a:srgbClr val="FF0000"/>
              </a:gs>
              <a:gs pos="50000">
                <a:schemeClr val="accent1">
                  <a:tint val="44500"/>
                  <a:satMod val="160000"/>
                </a:schemeClr>
              </a:gs>
              <a:gs pos="100000">
                <a:schemeClr val="bg1"/>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4F807142-6D23-47E5-BBD3-A2DB1BD0C0FD}"/>
              </a:ext>
            </a:extLst>
          </p:cNvPr>
          <p:cNvSpPr txBox="1"/>
          <p:nvPr/>
        </p:nvSpPr>
        <p:spPr>
          <a:xfrm>
            <a:off x="1701774" y="3293082"/>
            <a:ext cx="4294765" cy="369332"/>
          </a:xfrm>
          <a:prstGeom prst="rect">
            <a:avLst/>
          </a:prstGeom>
          <a:noFill/>
        </p:spPr>
        <p:txBody>
          <a:bodyPr wrap="none" rtlCol="0">
            <a:spAutoFit/>
          </a:bodyPr>
          <a:lstStyle/>
          <a:p>
            <a:pPr algn="r"/>
            <a:r>
              <a:rPr lang="en-US" dirty="0"/>
              <a:t>COMMUNICATION/COLLABORATION</a:t>
            </a:r>
          </a:p>
        </p:txBody>
      </p:sp>
      <p:sp>
        <p:nvSpPr>
          <p:cNvPr id="17" name="Rectangle 16">
            <a:extLst>
              <a:ext uri="{FF2B5EF4-FFF2-40B4-BE49-F238E27FC236}">
                <a16:creationId xmlns:a16="http://schemas.microsoft.com/office/drawing/2014/main" id="{B3A6A283-BE97-4AA3-A705-101605608FAC}"/>
              </a:ext>
            </a:extLst>
          </p:cNvPr>
          <p:cNvSpPr/>
          <p:nvPr/>
        </p:nvSpPr>
        <p:spPr>
          <a:xfrm>
            <a:off x="5996539" y="3766688"/>
            <a:ext cx="4346487" cy="365760"/>
          </a:xfrm>
          <a:prstGeom prst="rect">
            <a:avLst/>
          </a:prstGeom>
          <a:gradFill flip="none" rotWithShape="1">
            <a:gsLst>
              <a:gs pos="0">
                <a:srgbClr val="FF0000"/>
              </a:gs>
              <a:gs pos="50000">
                <a:schemeClr val="accent1">
                  <a:tint val="44500"/>
                  <a:satMod val="160000"/>
                </a:schemeClr>
              </a:gs>
              <a:gs pos="100000">
                <a:schemeClr val="bg1"/>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32B2F34B-B3A7-467E-B32C-B84E5AA30EAF}"/>
              </a:ext>
            </a:extLst>
          </p:cNvPr>
          <p:cNvSpPr txBox="1"/>
          <p:nvPr/>
        </p:nvSpPr>
        <p:spPr>
          <a:xfrm>
            <a:off x="1971078" y="3763116"/>
            <a:ext cx="4025461" cy="369332"/>
          </a:xfrm>
          <a:prstGeom prst="rect">
            <a:avLst/>
          </a:prstGeom>
          <a:noFill/>
        </p:spPr>
        <p:txBody>
          <a:bodyPr wrap="none" rtlCol="0">
            <a:spAutoFit/>
          </a:bodyPr>
          <a:lstStyle/>
          <a:p>
            <a:pPr algn="r"/>
            <a:r>
              <a:rPr lang="en-US" dirty="0"/>
              <a:t>REAL-WORLD RESEARCH PRACTICE</a:t>
            </a:r>
          </a:p>
        </p:txBody>
      </p:sp>
      <p:sp>
        <p:nvSpPr>
          <p:cNvPr id="19" name="Rectangle 18">
            <a:extLst>
              <a:ext uri="{FF2B5EF4-FFF2-40B4-BE49-F238E27FC236}">
                <a16:creationId xmlns:a16="http://schemas.microsoft.com/office/drawing/2014/main" id="{CBE62E5A-6EF2-4340-BAC7-CACF1367F1B1}"/>
              </a:ext>
            </a:extLst>
          </p:cNvPr>
          <p:cNvSpPr/>
          <p:nvPr/>
        </p:nvSpPr>
        <p:spPr>
          <a:xfrm>
            <a:off x="5996539" y="4236722"/>
            <a:ext cx="4346487" cy="365760"/>
          </a:xfrm>
          <a:prstGeom prst="rect">
            <a:avLst/>
          </a:prstGeom>
          <a:gradFill flip="none" rotWithShape="1">
            <a:gsLst>
              <a:gs pos="0">
                <a:srgbClr val="FF0000"/>
              </a:gs>
              <a:gs pos="50000">
                <a:schemeClr val="accent1">
                  <a:tint val="44500"/>
                  <a:satMod val="160000"/>
                </a:schemeClr>
              </a:gs>
              <a:gs pos="100000">
                <a:schemeClr val="bg1"/>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43DDB314-7B8B-48D4-8C97-5BC4809FDF63}"/>
              </a:ext>
            </a:extLst>
          </p:cNvPr>
          <p:cNvSpPr txBox="1"/>
          <p:nvPr/>
        </p:nvSpPr>
        <p:spPr>
          <a:xfrm>
            <a:off x="3150887" y="4233150"/>
            <a:ext cx="2845652" cy="369332"/>
          </a:xfrm>
          <a:prstGeom prst="rect">
            <a:avLst/>
          </a:prstGeom>
          <a:noFill/>
        </p:spPr>
        <p:txBody>
          <a:bodyPr wrap="none" rtlCol="0">
            <a:spAutoFit/>
          </a:bodyPr>
          <a:lstStyle/>
          <a:p>
            <a:pPr algn="r"/>
            <a:r>
              <a:rPr lang="en-US" dirty="0"/>
              <a:t>FREEDOM TO DISCOVER</a:t>
            </a:r>
          </a:p>
        </p:txBody>
      </p:sp>
      <p:sp>
        <p:nvSpPr>
          <p:cNvPr id="21" name="Rectangle 20">
            <a:extLst>
              <a:ext uri="{FF2B5EF4-FFF2-40B4-BE49-F238E27FC236}">
                <a16:creationId xmlns:a16="http://schemas.microsoft.com/office/drawing/2014/main" id="{33205BCF-63E0-4EE9-9745-D3619A320E42}"/>
              </a:ext>
            </a:extLst>
          </p:cNvPr>
          <p:cNvSpPr/>
          <p:nvPr/>
        </p:nvSpPr>
        <p:spPr>
          <a:xfrm>
            <a:off x="5996539" y="4706756"/>
            <a:ext cx="4346487" cy="365760"/>
          </a:xfrm>
          <a:prstGeom prst="rect">
            <a:avLst/>
          </a:prstGeom>
          <a:gradFill flip="none" rotWithShape="1">
            <a:gsLst>
              <a:gs pos="0">
                <a:srgbClr val="FF0000"/>
              </a:gs>
              <a:gs pos="50000">
                <a:schemeClr val="accent1">
                  <a:tint val="44500"/>
                  <a:satMod val="160000"/>
                </a:schemeClr>
              </a:gs>
              <a:gs pos="100000">
                <a:schemeClr val="bg1"/>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B95AD37A-0EDE-4EBC-AFEB-6242AA631333}"/>
              </a:ext>
            </a:extLst>
          </p:cNvPr>
          <p:cNvSpPr txBox="1"/>
          <p:nvPr/>
        </p:nvSpPr>
        <p:spPr>
          <a:xfrm>
            <a:off x="3203787" y="4703184"/>
            <a:ext cx="2792752" cy="369332"/>
          </a:xfrm>
          <a:prstGeom prst="rect">
            <a:avLst/>
          </a:prstGeom>
          <a:noFill/>
        </p:spPr>
        <p:txBody>
          <a:bodyPr wrap="none" rtlCol="0">
            <a:spAutoFit/>
          </a:bodyPr>
          <a:lstStyle/>
          <a:p>
            <a:pPr algn="r"/>
            <a:r>
              <a:rPr lang="en-US" dirty="0"/>
              <a:t>FAILURE AND ITERATION</a:t>
            </a:r>
          </a:p>
        </p:txBody>
      </p:sp>
      <p:sp>
        <p:nvSpPr>
          <p:cNvPr id="23" name="Rectangle 22">
            <a:extLst>
              <a:ext uri="{FF2B5EF4-FFF2-40B4-BE49-F238E27FC236}">
                <a16:creationId xmlns:a16="http://schemas.microsoft.com/office/drawing/2014/main" id="{9384AA40-2273-4219-88E6-17A794141508}"/>
              </a:ext>
            </a:extLst>
          </p:cNvPr>
          <p:cNvSpPr/>
          <p:nvPr/>
        </p:nvSpPr>
        <p:spPr>
          <a:xfrm>
            <a:off x="5996539" y="5176790"/>
            <a:ext cx="4346487" cy="365760"/>
          </a:xfrm>
          <a:prstGeom prst="rect">
            <a:avLst/>
          </a:prstGeom>
          <a:gradFill flip="none" rotWithShape="1">
            <a:gsLst>
              <a:gs pos="0">
                <a:srgbClr val="FF0000"/>
              </a:gs>
              <a:gs pos="50000">
                <a:schemeClr val="accent1">
                  <a:tint val="44500"/>
                  <a:satMod val="160000"/>
                </a:schemeClr>
              </a:gs>
              <a:gs pos="100000">
                <a:schemeClr val="bg1"/>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260F1F23-D193-4174-BF85-253CBF8125A2}"/>
              </a:ext>
            </a:extLst>
          </p:cNvPr>
          <p:cNvSpPr txBox="1"/>
          <p:nvPr/>
        </p:nvSpPr>
        <p:spPr>
          <a:xfrm>
            <a:off x="3577287" y="5173218"/>
            <a:ext cx="2419252" cy="369332"/>
          </a:xfrm>
          <a:prstGeom prst="rect">
            <a:avLst/>
          </a:prstGeom>
          <a:noFill/>
        </p:spPr>
        <p:txBody>
          <a:bodyPr wrap="none" rtlCol="0">
            <a:spAutoFit/>
          </a:bodyPr>
          <a:lstStyle/>
          <a:p>
            <a:pPr algn="r"/>
            <a:r>
              <a:rPr lang="en-US" dirty="0"/>
              <a:t>OUTCOME NOVELTY</a:t>
            </a:r>
          </a:p>
        </p:txBody>
      </p:sp>
      <p:sp>
        <p:nvSpPr>
          <p:cNvPr id="25" name="Rectangle 24">
            <a:extLst>
              <a:ext uri="{FF2B5EF4-FFF2-40B4-BE49-F238E27FC236}">
                <a16:creationId xmlns:a16="http://schemas.microsoft.com/office/drawing/2014/main" id="{4578F281-C9BD-4A9B-91F9-5F00896CA39C}"/>
              </a:ext>
            </a:extLst>
          </p:cNvPr>
          <p:cNvSpPr/>
          <p:nvPr/>
        </p:nvSpPr>
        <p:spPr>
          <a:xfrm>
            <a:off x="7462297" y="1970150"/>
            <a:ext cx="186254" cy="18625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A683DFB1-E0F3-47AA-A5FD-108D02F73566}"/>
              </a:ext>
            </a:extLst>
          </p:cNvPr>
          <p:cNvSpPr/>
          <p:nvPr/>
        </p:nvSpPr>
        <p:spPr>
          <a:xfrm>
            <a:off x="8076655" y="2482432"/>
            <a:ext cx="186254" cy="18625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CEF1499E-EE33-4A7B-8B67-67464C7892E8}"/>
              </a:ext>
            </a:extLst>
          </p:cNvPr>
          <p:cNvSpPr/>
          <p:nvPr/>
        </p:nvSpPr>
        <p:spPr>
          <a:xfrm>
            <a:off x="7660106" y="2903357"/>
            <a:ext cx="186254" cy="18625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2B71274A-B057-4BA0-B64F-719B6AED87D1}"/>
              </a:ext>
            </a:extLst>
          </p:cNvPr>
          <p:cNvSpPr/>
          <p:nvPr/>
        </p:nvSpPr>
        <p:spPr>
          <a:xfrm>
            <a:off x="8890535" y="3422511"/>
            <a:ext cx="186254" cy="18625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0E904F37-3735-44C2-8163-1F7F8F151BC1}"/>
              </a:ext>
            </a:extLst>
          </p:cNvPr>
          <p:cNvSpPr/>
          <p:nvPr/>
        </p:nvSpPr>
        <p:spPr>
          <a:xfrm>
            <a:off x="8190860" y="3854655"/>
            <a:ext cx="186254" cy="18625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F01DF4B3-E67C-400A-B5F1-52E4B5E2CF38}"/>
              </a:ext>
            </a:extLst>
          </p:cNvPr>
          <p:cNvSpPr/>
          <p:nvPr/>
        </p:nvSpPr>
        <p:spPr>
          <a:xfrm>
            <a:off x="9526461" y="4305613"/>
            <a:ext cx="186254" cy="18625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3F877941-A632-4B9B-AB0D-67F8288A9F16}"/>
              </a:ext>
            </a:extLst>
          </p:cNvPr>
          <p:cNvSpPr/>
          <p:nvPr/>
        </p:nvSpPr>
        <p:spPr>
          <a:xfrm>
            <a:off x="6954911" y="4794723"/>
            <a:ext cx="186254" cy="18625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9AC416C8-86E2-4857-BAC2-5C801DDDA820}"/>
              </a:ext>
            </a:extLst>
          </p:cNvPr>
          <p:cNvSpPr/>
          <p:nvPr/>
        </p:nvSpPr>
        <p:spPr>
          <a:xfrm>
            <a:off x="7734724" y="5295504"/>
            <a:ext cx="186254" cy="18625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598728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0DF034D-EF48-4676-9753-F4E86BCF8865}"/>
              </a:ext>
            </a:extLst>
          </p:cNvPr>
          <p:cNvSpPr txBox="1"/>
          <p:nvPr/>
        </p:nvSpPr>
        <p:spPr>
          <a:xfrm>
            <a:off x="18855" y="754145"/>
            <a:ext cx="1364476" cy="461665"/>
          </a:xfrm>
          <a:prstGeom prst="rect">
            <a:avLst/>
          </a:prstGeom>
          <a:noFill/>
        </p:spPr>
        <p:txBody>
          <a:bodyPr wrap="none" rtlCol="0">
            <a:spAutoFit/>
          </a:bodyPr>
          <a:lstStyle/>
          <a:p>
            <a:r>
              <a:rPr lang="en-US" sz="2400" dirty="0">
                <a:solidFill>
                  <a:schemeClr val="bg1"/>
                </a:solidFill>
                <a:latin typeface="Arial Black" panose="020B0A04020102020204" pitchFamily="34" charset="0"/>
              </a:rPr>
              <a:t>ECURE</a:t>
            </a:r>
            <a:endParaRPr lang="en-US" sz="2800" dirty="0">
              <a:solidFill>
                <a:schemeClr val="bg1"/>
              </a:solidFill>
              <a:latin typeface="Arial Black" panose="020B0A04020102020204" pitchFamily="34" charset="0"/>
            </a:endParaRPr>
          </a:p>
        </p:txBody>
      </p:sp>
      <p:sp>
        <p:nvSpPr>
          <p:cNvPr id="5" name="TextBox 4">
            <a:extLst>
              <a:ext uri="{FF2B5EF4-FFF2-40B4-BE49-F238E27FC236}">
                <a16:creationId xmlns:a16="http://schemas.microsoft.com/office/drawing/2014/main" id="{412B1B63-EDA2-4AD6-AA5E-A7749FFBEE5E}"/>
              </a:ext>
            </a:extLst>
          </p:cNvPr>
          <p:cNvSpPr txBox="1"/>
          <p:nvPr/>
        </p:nvSpPr>
        <p:spPr>
          <a:xfrm>
            <a:off x="3117130" y="1451729"/>
            <a:ext cx="6526146" cy="2554545"/>
          </a:xfrm>
          <a:prstGeom prst="rect">
            <a:avLst/>
          </a:prstGeom>
          <a:noFill/>
        </p:spPr>
        <p:txBody>
          <a:bodyPr wrap="none" rtlCol="0">
            <a:spAutoFit/>
          </a:bodyPr>
          <a:lstStyle/>
          <a:p>
            <a:r>
              <a:rPr lang="en-US" sz="8000" b="1" dirty="0">
                <a:solidFill>
                  <a:srgbClr val="A53010"/>
                </a:solidFill>
              </a:rPr>
              <a:t>ECURE</a:t>
            </a:r>
          </a:p>
          <a:p>
            <a:r>
              <a:rPr lang="en-US" sz="8000" b="1" dirty="0">
                <a:solidFill>
                  <a:srgbClr val="A53010"/>
                </a:solidFill>
              </a:rPr>
              <a:t>FELLOWSHIPS</a:t>
            </a:r>
          </a:p>
        </p:txBody>
      </p:sp>
    </p:spTree>
    <p:extLst>
      <p:ext uri="{BB962C8B-B14F-4D97-AF65-F5344CB8AC3E}">
        <p14:creationId xmlns:p14="http://schemas.microsoft.com/office/powerpoint/2010/main" val="13576870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0DF034D-EF48-4676-9753-F4E86BCF8865}"/>
              </a:ext>
            </a:extLst>
          </p:cNvPr>
          <p:cNvSpPr txBox="1"/>
          <p:nvPr/>
        </p:nvSpPr>
        <p:spPr>
          <a:xfrm>
            <a:off x="18855" y="754145"/>
            <a:ext cx="1364476" cy="461665"/>
          </a:xfrm>
          <a:prstGeom prst="rect">
            <a:avLst/>
          </a:prstGeom>
          <a:noFill/>
        </p:spPr>
        <p:txBody>
          <a:bodyPr wrap="none" rtlCol="0">
            <a:spAutoFit/>
          </a:bodyPr>
          <a:lstStyle/>
          <a:p>
            <a:r>
              <a:rPr lang="en-US" sz="2400" dirty="0">
                <a:solidFill>
                  <a:schemeClr val="bg1"/>
                </a:solidFill>
                <a:latin typeface="Arial Black" panose="020B0A04020102020204" pitchFamily="34" charset="0"/>
              </a:rPr>
              <a:t>ECURE</a:t>
            </a:r>
            <a:endParaRPr lang="en-US" sz="2800" dirty="0">
              <a:solidFill>
                <a:schemeClr val="bg1"/>
              </a:solidFill>
              <a:latin typeface="Arial Black" panose="020B0A04020102020204" pitchFamily="34" charset="0"/>
            </a:endParaRPr>
          </a:p>
        </p:txBody>
      </p:sp>
      <p:sp>
        <p:nvSpPr>
          <p:cNvPr id="6" name="TextBox 5">
            <a:extLst>
              <a:ext uri="{FF2B5EF4-FFF2-40B4-BE49-F238E27FC236}">
                <a16:creationId xmlns:a16="http://schemas.microsoft.com/office/drawing/2014/main" id="{38BAF3DF-43EE-4366-99A7-FCA7AB55C17E}"/>
              </a:ext>
            </a:extLst>
          </p:cNvPr>
          <p:cNvSpPr txBox="1"/>
          <p:nvPr/>
        </p:nvSpPr>
        <p:spPr>
          <a:xfrm>
            <a:off x="3101618" y="910787"/>
            <a:ext cx="8229600" cy="954107"/>
          </a:xfrm>
          <a:prstGeom prst="rect">
            <a:avLst/>
          </a:prstGeom>
          <a:noFill/>
        </p:spPr>
        <p:txBody>
          <a:bodyPr wrap="square" rtlCol="0">
            <a:spAutoFit/>
          </a:bodyPr>
          <a:lstStyle/>
          <a:p>
            <a:r>
              <a:rPr lang="en-US" sz="2000" b="1" dirty="0"/>
              <a:t>TYPES OF COURSES FOR ECURE IMPLEMENTATION</a:t>
            </a:r>
          </a:p>
          <a:p>
            <a:endParaRPr lang="en-US" dirty="0"/>
          </a:p>
          <a:p>
            <a:endParaRPr lang="en-US" dirty="0"/>
          </a:p>
        </p:txBody>
      </p:sp>
      <p:sp>
        <p:nvSpPr>
          <p:cNvPr id="8" name="TextBox 7">
            <a:extLst>
              <a:ext uri="{FF2B5EF4-FFF2-40B4-BE49-F238E27FC236}">
                <a16:creationId xmlns:a16="http://schemas.microsoft.com/office/drawing/2014/main" id="{68C97C9E-372D-4476-9924-2B369294F0FD}"/>
              </a:ext>
            </a:extLst>
          </p:cNvPr>
          <p:cNvSpPr txBox="1"/>
          <p:nvPr/>
        </p:nvSpPr>
        <p:spPr>
          <a:xfrm>
            <a:off x="3101618" y="1387840"/>
            <a:ext cx="8323868" cy="1569660"/>
          </a:xfrm>
          <a:prstGeom prst="rect">
            <a:avLst/>
          </a:prstGeom>
          <a:noFill/>
        </p:spPr>
        <p:txBody>
          <a:bodyPr wrap="square" rtlCol="0">
            <a:spAutoFit/>
          </a:bodyPr>
          <a:lstStyle/>
          <a:p>
            <a:r>
              <a:rPr lang="en-US" sz="1600" b="1" dirty="0">
                <a:latin typeface="Arial" panose="020B0604020202020204" pitchFamily="34" charset="0"/>
                <a:cs typeface="Arial" panose="020B0604020202020204" pitchFamily="34" charset="0"/>
              </a:rPr>
              <a:t>General Education Courses: </a:t>
            </a:r>
            <a:r>
              <a:rPr lang="en-US" sz="1600" dirty="0">
                <a:latin typeface="Arial" panose="020B0604020202020204" pitchFamily="34" charset="0"/>
                <a:cs typeface="Arial" panose="020B0604020202020204" pitchFamily="34" charset="0"/>
              </a:rPr>
              <a:t>Courses within STEM disciplines that count as general education options. We will prioritize these courses for FULL research engagement, where possible.</a:t>
            </a:r>
          </a:p>
          <a:p>
            <a:endParaRPr lang="en-US" sz="1600" dirty="0">
              <a:latin typeface="Arial" panose="020B0604020202020204" pitchFamily="34" charset="0"/>
              <a:cs typeface="Arial" panose="020B0604020202020204" pitchFamily="34" charset="0"/>
            </a:endParaRPr>
          </a:p>
          <a:p>
            <a:r>
              <a:rPr lang="en-US" sz="1600" b="1" dirty="0">
                <a:latin typeface="Arial" panose="020B0604020202020204" pitchFamily="34" charset="0"/>
                <a:cs typeface="Arial" panose="020B0604020202020204" pitchFamily="34" charset="0"/>
              </a:rPr>
              <a:t>STEM Portal Courses: </a:t>
            </a:r>
            <a:r>
              <a:rPr lang="en-US" sz="1600" dirty="0">
                <a:latin typeface="Arial" panose="020B0604020202020204" pitchFamily="34" charset="0"/>
                <a:cs typeface="Arial" panose="020B0604020202020204" pitchFamily="34" charset="0"/>
              </a:rPr>
              <a:t>The first one or two courses generally encountered by students in STEM disciplines. </a:t>
            </a:r>
          </a:p>
        </p:txBody>
      </p:sp>
      <p:sp>
        <p:nvSpPr>
          <p:cNvPr id="9" name="TextBox 8">
            <a:extLst>
              <a:ext uri="{FF2B5EF4-FFF2-40B4-BE49-F238E27FC236}">
                <a16:creationId xmlns:a16="http://schemas.microsoft.com/office/drawing/2014/main" id="{EF2B7C70-862A-4D1A-94AF-0B0DBA5A54EA}"/>
              </a:ext>
            </a:extLst>
          </p:cNvPr>
          <p:cNvSpPr txBox="1"/>
          <p:nvPr/>
        </p:nvSpPr>
        <p:spPr>
          <a:xfrm>
            <a:off x="3101618" y="3658548"/>
            <a:ext cx="8229600" cy="954107"/>
          </a:xfrm>
          <a:prstGeom prst="rect">
            <a:avLst/>
          </a:prstGeom>
          <a:noFill/>
        </p:spPr>
        <p:txBody>
          <a:bodyPr wrap="square" rtlCol="0">
            <a:spAutoFit/>
          </a:bodyPr>
          <a:lstStyle/>
          <a:p>
            <a:r>
              <a:rPr lang="en-US" sz="2000" b="1" dirty="0"/>
              <a:t>WHAT DISCIPLINES CONSTITUTE STEM</a:t>
            </a:r>
          </a:p>
          <a:p>
            <a:endParaRPr lang="en-US" dirty="0"/>
          </a:p>
          <a:p>
            <a:endParaRPr lang="en-US" dirty="0"/>
          </a:p>
        </p:txBody>
      </p:sp>
      <p:sp>
        <p:nvSpPr>
          <p:cNvPr id="10" name="TextBox 9">
            <a:extLst>
              <a:ext uri="{FF2B5EF4-FFF2-40B4-BE49-F238E27FC236}">
                <a16:creationId xmlns:a16="http://schemas.microsoft.com/office/drawing/2014/main" id="{59674856-0555-4585-AA6A-7E17EE98B296}"/>
              </a:ext>
            </a:extLst>
          </p:cNvPr>
          <p:cNvSpPr txBox="1"/>
          <p:nvPr/>
        </p:nvSpPr>
        <p:spPr>
          <a:xfrm>
            <a:off x="3101618" y="4154579"/>
            <a:ext cx="8323868" cy="1107996"/>
          </a:xfrm>
          <a:prstGeom prst="rect">
            <a:avLst/>
          </a:prstGeom>
          <a:noFill/>
        </p:spPr>
        <p:txBody>
          <a:bodyPr wrap="square" rtlCol="0">
            <a:spAutoFit/>
          </a:bodyPr>
          <a:lstStyle/>
          <a:p>
            <a:r>
              <a:rPr lang="en-US" sz="1600" dirty="0">
                <a:latin typeface="Arial" panose="020B0604020202020204" pitchFamily="34" charset="0"/>
                <a:cs typeface="Arial" panose="020B0604020202020204" pitchFamily="34" charset="0"/>
              </a:rPr>
              <a:t>For this purpose, STEM is defined as those disciplines which can be supported by NSF funding (which includes economics, sociology, psychology and anthropology, in addition to engineering and traditional science disciplines). For a full list of disciplines, please go to:</a:t>
            </a:r>
          </a:p>
          <a:p>
            <a:r>
              <a:rPr lang="en-US" sz="1600" dirty="0">
                <a:latin typeface="Arial" panose="020B0604020202020204" pitchFamily="34" charset="0"/>
                <a:cs typeface="Arial" panose="020B0604020202020204" pitchFamily="34" charset="0"/>
                <a:hlinkClick r:id="rId2"/>
              </a:rPr>
              <a:t>http://stem.unm.edu/about-stcc/what-is-stem.html</a:t>
            </a:r>
            <a:r>
              <a:rPr lang="en-US" sz="16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5928253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0DF034D-EF48-4676-9753-F4E86BCF8865}"/>
              </a:ext>
            </a:extLst>
          </p:cNvPr>
          <p:cNvSpPr txBox="1"/>
          <p:nvPr/>
        </p:nvSpPr>
        <p:spPr>
          <a:xfrm>
            <a:off x="18855" y="754145"/>
            <a:ext cx="1364476" cy="461665"/>
          </a:xfrm>
          <a:prstGeom prst="rect">
            <a:avLst/>
          </a:prstGeom>
          <a:noFill/>
        </p:spPr>
        <p:txBody>
          <a:bodyPr wrap="none" rtlCol="0">
            <a:spAutoFit/>
          </a:bodyPr>
          <a:lstStyle/>
          <a:p>
            <a:r>
              <a:rPr lang="en-US" sz="2400" dirty="0">
                <a:solidFill>
                  <a:schemeClr val="bg1"/>
                </a:solidFill>
                <a:latin typeface="Arial Black" panose="020B0A04020102020204" pitchFamily="34" charset="0"/>
              </a:rPr>
              <a:t>ECURE</a:t>
            </a:r>
            <a:endParaRPr lang="en-US" sz="2800" dirty="0">
              <a:solidFill>
                <a:schemeClr val="bg1"/>
              </a:solidFill>
              <a:latin typeface="Arial Black" panose="020B0A04020102020204" pitchFamily="34" charset="0"/>
            </a:endParaRPr>
          </a:p>
        </p:txBody>
      </p:sp>
      <p:sp>
        <p:nvSpPr>
          <p:cNvPr id="6" name="TextBox 5">
            <a:extLst>
              <a:ext uri="{FF2B5EF4-FFF2-40B4-BE49-F238E27FC236}">
                <a16:creationId xmlns:a16="http://schemas.microsoft.com/office/drawing/2014/main" id="{BD2F0A72-354C-4AD0-8ABD-17D28AA130C6}"/>
              </a:ext>
            </a:extLst>
          </p:cNvPr>
          <p:cNvSpPr txBox="1"/>
          <p:nvPr/>
        </p:nvSpPr>
        <p:spPr>
          <a:xfrm>
            <a:off x="2797666" y="725865"/>
            <a:ext cx="8229600" cy="400110"/>
          </a:xfrm>
          <a:prstGeom prst="rect">
            <a:avLst/>
          </a:prstGeom>
          <a:noFill/>
        </p:spPr>
        <p:txBody>
          <a:bodyPr wrap="square" rtlCol="0">
            <a:spAutoFit/>
          </a:bodyPr>
          <a:lstStyle/>
          <a:p>
            <a:r>
              <a:rPr lang="en-US" sz="2000" b="1" dirty="0"/>
              <a:t>TYPES OF ECURE FELLOWS</a:t>
            </a:r>
            <a:endParaRPr lang="en-US" dirty="0"/>
          </a:p>
        </p:txBody>
      </p:sp>
      <p:graphicFrame>
        <p:nvGraphicFramePr>
          <p:cNvPr id="7" name="Table 6">
            <a:extLst>
              <a:ext uri="{FF2B5EF4-FFF2-40B4-BE49-F238E27FC236}">
                <a16:creationId xmlns:a16="http://schemas.microsoft.com/office/drawing/2014/main" id="{7CF9E77B-D9A4-4C61-8965-D554C4F6242D}"/>
              </a:ext>
            </a:extLst>
          </p:cNvPr>
          <p:cNvGraphicFramePr>
            <a:graphicFrameLocks noGrp="1"/>
          </p:cNvGraphicFramePr>
          <p:nvPr>
            <p:extLst>
              <p:ext uri="{D42A27DB-BD31-4B8C-83A1-F6EECF244321}">
                <p14:modId xmlns:p14="http://schemas.microsoft.com/office/powerpoint/2010/main" val="2784472104"/>
              </p:ext>
            </p:extLst>
          </p:nvPr>
        </p:nvGraphicFramePr>
        <p:xfrm>
          <a:off x="2899266" y="1215810"/>
          <a:ext cx="8128000" cy="5308600"/>
        </p:xfrm>
        <a:graphic>
          <a:graphicData uri="http://schemas.openxmlformats.org/drawingml/2006/table">
            <a:tbl>
              <a:tblPr firstRow="1" bandRow="1">
                <a:tableStyleId>{5C22544A-7EE6-4342-B048-85BDC9FD1C3A}</a:tableStyleId>
              </a:tblPr>
              <a:tblGrid>
                <a:gridCol w="2379744">
                  <a:extLst>
                    <a:ext uri="{9D8B030D-6E8A-4147-A177-3AD203B41FA5}">
                      <a16:colId xmlns:a16="http://schemas.microsoft.com/office/drawing/2014/main" val="1447802004"/>
                    </a:ext>
                  </a:extLst>
                </a:gridCol>
                <a:gridCol w="5748256">
                  <a:extLst>
                    <a:ext uri="{9D8B030D-6E8A-4147-A177-3AD203B41FA5}">
                      <a16:colId xmlns:a16="http://schemas.microsoft.com/office/drawing/2014/main" val="1066866418"/>
                    </a:ext>
                  </a:extLst>
                </a:gridCol>
              </a:tblGrid>
              <a:tr h="370840">
                <a:tc>
                  <a:txBody>
                    <a:bodyPr/>
                    <a:lstStyle/>
                    <a:p>
                      <a:r>
                        <a:rPr lang="en-US" dirty="0"/>
                        <a:t>LEVEL</a:t>
                      </a:r>
                    </a:p>
                  </a:txBody>
                  <a:tcPr/>
                </a:tc>
                <a:tc>
                  <a:txBody>
                    <a:bodyPr/>
                    <a:lstStyle/>
                    <a:p>
                      <a:r>
                        <a:rPr lang="en-US" dirty="0"/>
                        <a:t>DEFINITION</a:t>
                      </a:r>
                    </a:p>
                  </a:txBody>
                  <a:tcPr/>
                </a:tc>
                <a:extLst>
                  <a:ext uri="{0D108BD9-81ED-4DB2-BD59-A6C34878D82A}">
                    <a16:rowId xmlns:a16="http://schemas.microsoft.com/office/drawing/2014/main" val="3486664074"/>
                  </a:ext>
                </a:extLst>
              </a:tr>
              <a:tr h="370840">
                <a:tc>
                  <a:txBody>
                    <a:bodyPr/>
                    <a:lstStyle/>
                    <a:p>
                      <a:r>
                        <a:rPr lang="en-US" b="1" dirty="0"/>
                        <a:t>Implementation</a:t>
                      </a:r>
                    </a:p>
                    <a:p>
                      <a:r>
                        <a:rPr lang="en-US" sz="1600" dirty="0"/>
                        <a:t>(20 available fellowships, at $4,000 one-time summer stipend each)</a:t>
                      </a:r>
                    </a:p>
                  </a:txBody>
                  <a:tcPr/>
                </a:tc>
                <a:tc>
                  <a:txBody>
                    <a:bodyPr/>
                    <a:lstStyle/>
                    <a:p>
                      <a:r>
                        <a:rPr lang="en-US" sz="1800" kern="1200" dirty="0">
                          <a:solidFill>
                            <a:schemeClr val="dk1"/>
                          </a:solidFill>
                          <a:effectLst/>
                          <a:latin typeface="+mn-lt"/>
                          <a:ea typeface="+mn-ea"/>
                          <a:cs typeface="+mn-cs"/>
                        </a:rPr>
                        <a:t>Implementation Fellows will develop and implement ONE of the three levels of immersion in at least one section of a STEM general education or portal course in the Fall 2020, Spring 2021 and/or Summer 2021. </a:t>
                      </a:r>
                      <a:endParaRPr lang="en-US" b="0" dirty="0"/>
                    </a:p>
                  </a:txBody>
                  <a:tcPr/>
                </a:tc>
                <a:extLst>
                  <a:ext uri="{0D108BD9-81ED-4DB2-BD59-A6C34878D82A}">
                    <a16:rowId xmlns:a16="http://schemas.microsoft.com/office/drawing/2014/main" val="565731055"/>
                  </a:ext>
                </a:extLst>
              </a:tr>
              <a:tr h="370840">
                <a:tc>
                  <a:txBody>
                    <a:bodyPr/>
                    <a:lstStyle/>
                    <a:p>
                      <a:r>
                        <a:rPr lang="en-US" b="1" dirty="0"/>
                        <a:t>Exploration</a:t>
                      </a:r>
                    </a:p>
                    <a:p>
                      <a:r>
                        <a:rPr lang="en-US" sz="1600" dirty="0"/>
                        <a:t>(12 available fellowships, at $1,000 one-time summer stipend each)</a:t>
                      </a:r>
                    </a:p>
                  </a:txBody>
                  <a:tcPr/>
                </a:tc>
                <a:tc>
                  <a:txBody>
                    <a:bodyPr/>
                    <a:lstStyle/>
                    <a:p>
                      <a:r>
                        <a:rPr lang="en-US" sz="1800" kern="1200" dirty="0">
                          <a:solidFill>
                            <a:schemeClr val="dk1"/>
                          </a:solidFill>
                          <a:effectLst/>
                          <a:latin typeface="+mn-lt"/>
                          <a:ea typeface="+mn-ea"/>
                          <a:cs typeface="+mn-cs"/>
                        </a:rPr>
                        <a:t>Exploratory Fellows will explore the use of the ECURE framework in their courses by observing their peers implement projects, but will not commit to an implementation themselves.  </a:t>
                      </a:r>
                      <a:r>
                        <a:rPr lang="en-US" sz="1800" b="1" kern="1200" dirty="0">
                          <a:solidFill>
                            <a:schemeClr val="dk1"/>
                          </a:solidFill>
                          <a:effectLst/>
                          <a:latin typeface="+mn-lt"/>
                          <a:ea typeface="+mn-ea"/>
                          <a:cs typeface="+mn-cs"/>
                        </a:rPr>
                        <a:t>Exploratory Fellows will be encouraged to apply as Implementation Fellows next year</a:t>
                      </a:r>
                      <a:r>
                        <a:rPr lang="en-US" sz="1800" kern="1200" dirty="0">
                          <a:solidFill>
                            <a:schemeClr val="dk1"/>
                          </a:solidFill>
                          <a:effectLst/>
                          <a:latin typeface="+mn-lt"/>
                          <a:ea typeface="+mn-ea"/>
                          <a:cs typeface="+mn-cs"/>
                        </a:rPr>
                        <a:t>, if they feel this is an appropriate framework for their course(s). </a:t>
                      </a:r>
                      <a:endParaRPr lang="en-US" b="0" dirty="0"/>
                    </a:p>
                  </a:txBody>
                  <a:tcPr/>
                </a:tc>
                <a:extLst>
                  <a:ext uri="{0D108BD9-81ED-4DB2-BD59-A6C34878D82A}">
                    <a16:rowId xmlns:a16="http://schemas.microsoft.com/office/drawing/2014/main" val="561000814"/>
                  </a:ext>
                </a:extLst>
              </a:tr>
              <a:tr h="370840">
                <a:tc>
                  <a:txBody>
                    <a:bodyPr/>
                    <a:lstStyle/>
                    <a:p>
                      <a:r>
                        <a:rPr lang="en-US" b="1" dirty="0"/>
                        <a:t>Publication</a:t>
                      </a:r>
                    </a:p>
                    <a:p>
                      <a:r>
                        <a:rPr lang="en-US" sz="1600" dirty="0"/>
                        <a:t>(starting in summer 2021)</a:t>
                      </a:r>
                    </a:p>
                  </a:txBody>
                  <a:tcPr/>
                </a:tc>
                <a:tc>
                  <a:txBody>
                    <a:bodyPr/>
                    <a:lstStyle/>
                    <a:p>
                      <a:r>
                        <a:rPr lang="en-US" sz="1800" b="0" i="0" kern="1200" dirty="0">
                          <a:solidFill>
                            <a:schemeClr val="dk1"/>
                          </a:solidFill>
                          <a:effectLst/>
                          <a:latin typeface="+mn-lt"/>
                          <a:ea typeface="+mn-ea"/>
                          <a:cs typeface="+mn-cs"/>
                        </a:rPr>
                        <a:t>Past Implementation Fellows will be encouraged to participate as Publication Fellows, utilizing ECURE resources and support to publish findings from their implementation project.</a:t>
                      </a:r>
                      <a:endParaRPr lang="en-US" b="0" i="0" dirty="0"/>
                    </a:p>
                  </a:txBody>
                  <a:tcPr/>
                </a:tc>
                <a:extLst>
                  <a:ext uri="{0D108BD9-81ED-4DB2-BD59-A6C34878D82A}">
                    <a16:rowId xmlns:a16="http://schemas.microsoft.com/office/drawing/2014/main" val="1080322727"/>
                  </a:ext>
                </a:extLst>
              </a:tr>
            </a:tbl>
          </a:graphicData>
        </a:graphic>
      </p:graphicFrame>
    </p:spTree>
    <p:extLst>
      <p:ext uri="{BB962C8B-B14F-4D97-AF65-F5344CB8AC3E}">
        <p14:creationId xmlns:p14="http://schemas.microsoft.com/office/powerpoint/2010/main" val="1492502683"/>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
  <TotalTime>16228</TotalTime>
  <Words>1263</Words>
  <Application>Microsoft Office PowerPoint</Application>
  <PresentationFormat>Widescreen</PresentationFormat>
  <Paragraphs>127</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Arial Black</vt:lpstr>
      <vt:lpstr>Century Gothic</vt:lpstr>
      <vt:lpstr>Wingdings 3</vt:lpstr>
      <vt:lpstr>Wisp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Tim Schroeder</dc:creator>
  <cp:lastModifiedBy>Tim Schroeder</cp:lastModifiedBy>
  <cp:revision>51</cp:revision>
  <dcterms:created xsi:type="dcterms:W3CDTF">2020-04-06T14:23:25Z</dcterms:created>
  <dcterms:modified xsi:type="dcterms:W3CDTF">2021-01-12T21:51:10Z</dcterms:modified>
</cp:coreProperties>
</file>